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webextensions/webextension1.xml" ContentType="application/vnd.ms-office.webextension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webextensions/taskpanes.xml" ContentType="application/vnd.ms-office.webextensiontaskpan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11/relationships/webextensiontaskpanes" Target="ppt/webextensions/taskpanes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</p:sldMasterIdLst>
  <p:notesMasterIdLst>
    <p:notesMasterId r:id="rId9"/>
  </p:notesMasterIdLst>
  <p:handoutMasterIdLst>
    <p:handoutMasterId r:id="rId10"/>
  </p:handoutMasterIdLst>
  <p:sldIdLst>
    <p:sldId id="386" r:id="rId2"/>
    <p:sldId id="390" r:id="rId3"/>
    <p:sldId id="394" r:id="rId4"/>
    <p:sldId id="392" r:id="rId5"/>
    <p:sldId id="395" r:id="rId6"/>
    <p:sldId id="393" r:id="rId7"/>
    <p:sldId id="396" r:id="rId8"/>
  </p:sldIdLst>
  <p:sldSz cx="12192000" cy="6858000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idas Paroussos" initials="LP" lastIdx="8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D961"/>
    <a:srgbClr val="FDEDCF"/>
    <a:srgbClr val="FEF6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74" autoAdjust="0"/>
    <p:restoredTop sz="95990" autoAdjust="0"/>
  </p:normalViewPr>
  <p:slideViewPr>
    <p:cSldViewPr>
      <p:cViewPr varScale="1">
        <p:scale>
          <a:sx n="89" d="100"/>
          <a:sy n="89" d="100"/>
        </p:scale>
        <p:origin x="-306" y="-102"/>
      </p:cViewPr>
      <p:guideLst>
        <p:guide orient="horz" pos="2160"/>
        <p:guide pos="3840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D5478-BBDF-479E-9E9B-D8676677BC30}" type="datetimeFigureOut">
              <a:rPr lang="en-GB" smtClean="0"/>
              <a:pPr/>
              <a:t>05/11/2019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A8BE0-BB85-4DC6-BB16-4578CC7F09A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78717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1A701-8CE5-4515-B1A7-2D4491010534}" type="datetimeFigureOut">
              <a:rPr lang="en-GB" smtClean="0"/>
              <a:pPr/>
              <a:t>05/11/2019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5EDB0-89F3-4E5D-B487-D2CD3DE502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16736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5EDB0-89F3-4E5D-B487-D2CD3DE502F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42697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5EDB0-89F3-4E5D-B487-D2CD3DE502F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9504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A5EDB0-89F3-4E5D-B487-D2CD3DE502FD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73360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logo.gif">
            <a:extLst>
              <a:ext uri="{FF2B5EF4-FFF2-40B4-BE49-F238E27FC236}">
                <a16:creationId xmlns:a16="http://schemas.microsoft.com/office/drawing/2014/main" xmlns="" id="{D4CBCE1A-5964-47AA-A4A1-C68C713EE3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16480" y="6381328"/>
            <a:ext cx="1686966" cy="3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33167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 xmlns="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4967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F82947B-3E6C-4572-AD7B-72609FFFA727}"/>
              </a:ext>
            </a:extLst>
          </p:cNvPr>
          <p:cNvSpPr/>
          <p:nvPr userDrawn="1"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rgbClr val="0070C0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xmlns="" val="398447225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645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4365104"/>
            <a:ext cx="10755808" cy="1796463"/>
          </a:xfrm>
        </p:spPr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6pPr eaLnBrk="1" latinLnBrk="0" hangingPunct="1">
              <a:defRPr/>
            </a:lvl6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7" name="Content Placeholder 8"/>
          <p:cNvSpPr>
            <a:spLocks noGrp="1"/>
          </p:cNvSpPr>
          <p:nvPr>
            <p:ph sz="quarter" idx="13"/>
          </p:nvPr>
        </p:nvSpPr>
        <p:spPr>
          <a:xfrm>
            <a:off x="815413" y="1268760"/>
            <a:ext cx="10753195" cy="3024336"/>
          </a:xfrm>
        </p:spPr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6pPr eaLnBrk="1" latinLnBrk="0" hangingPunct="1">
              <a:defRPr/>
            </a:lvl6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6723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2DB3F14-EB3D-4D05-9628-C7B1E589E78F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logo.gif">
            <a:extLst>
              <a:ext uri="{FF2B5EF4-FFF2-40B4-BE49-F238E27FC236}">
                <a16:creationId xmlns:a16="http://schemas.microsoft.com/office/drawing/2014/main" xmlns="" id="{23F53813-A121-4BC2-98F1-0E76E46FA9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26600" y="6340278"/>
            <a:ext cx="1240971" cy="18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760006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7173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38918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8767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3712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l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3172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B3F14-EB3D-4D05-9628-C7B1E589E78F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.gif">
            <a:extLst>
              <a:ext uri="{FF2B5EF4-FFF2-40B4-BE49-F238E27FC236}">
                <a16:creationId xmlns:a16="http://schemas.microsoft.com/office/drawing/2014/main" xmlns="" id="{12B87405-DE6B-433E-99ED-5D3EDF67D3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9746" y="332656"/>
            <a:ext cx="1908782" cy="41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010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April 5,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1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92DB3F14-EB3D-4D05-9628-C7B1E589E78F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logo.gif">
            <a:extLst>
              <a:ext uri="{FF2B5EF4-FFF2-40B4-BE49-F238E27FC236}">
                <a16:creationId xmlns:a16="http://schemas.microsoft.com/office/drawing/2014/main" xmlns="" id="{F8F6C9CE-20B5-4F47-AEAB-74E782E58D22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118774" y="6589665"/>
            <a:ext cx="936665" cy="20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585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696" r:id="rId1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416" y="834971"/>
            <a:ext cx="4104456" cy="4405313"/>
          </a:xfrm>
        </p:spPr>
        <p:txBody>
          <a:bodyPr>
            <a:noAutofit/>
          </a:bodyPr>
          <a:lstStyle/>
          <a:p>
            <a:pPr>
              <a:lnSpc>
                <a:spcPts val="5200"/>
              </a:lnSpc>
            </a:pPr>
            <a:r>
              <a:rPr lang="en-US" sz="4000" b="1" dirty="0">
                <a:solidFill>
                  <a:srgbClr val="FFFF00"/>
                </a:solidFill>
              </a:rPr>
              <a:t>Electricity Storage within the EU Long-term strategy</a:t>
            </a:r>
            <a:br>
              <a:rPr lang="en-US" sz="4000" b="1" dirty="0">
                <a:solidFill>
                  <a:srgbClr val="FFFF00"/>
                </a:solidFill>
              </a:rPr>
            </a:br>
            <a:endParaRPr lang="en-GB" sz="40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3432" y="5301208"/>
            <a:ext cx="7056784" cy="864095"/>
          </a:xfrm>
        </p:spPr>
        <p:txBody>
          <a:bodyPr>
            <a:noAutofit/>
          </a:bodyPr>
          <a:lstStyle/>
          <a:p>
            <a:r>
              <a:rPr lang="en-GB" sz="2800" b="1" dirty="0"/>
              <a:t>Prof. Pantelis CAPROS</a:t>
            </a:r>
          </a:p>
          <a:p>
            <a:r>
              <a:rPr lang="en-GB" sz="2800" b="1" dirty="0"/>
              <a:t>October 24, 2019</a:t>
            </a:r>
          </a:p>
          <a:p>
            <a:r>
              <a:rPr lang="en-US" sz="1200" i="1" u="sng" dirty="0">
                <a:solidFill>
                  <a:schemeClr val="tx1"/>
                </a:solidFill>
              </a:rPr>
              <a:t>T</a:t>
            </a:r>
            <a:r>
              <a:rPr lang="en-GB" sz="1200" i="1" u="sng" dirty="0">
                <a:solidFill>
                  <a:schemeClr val="tx1"/>
                </a:solidFill>
              </a:rPr>
              <a:t>he presentation reflects purely personal opinions</a:t>
            </a: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5880" y="834971"/>
            <a:ext cx="6607175" cy="440531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xmlns="" id="{133582B0-6831-409C-9D4E-4AE274BC8A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1EB1EC85-96A8-462C-A267-95A4B94594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E212883E-84C3-42AD-B34A-4D24982515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69700B-42B7-4182-9F7B-F43959FFC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2618" y="327851"/>
            <a:ext cx="4200046" cy="15889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500" b="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Carbon neutrality by 2050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xmlns="" id="{21285C5D-84AB-4CE2-BA57-69180005FB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360" y="327851"/>
            <a:ext cx="7257404" cy="5693429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25A28D78-0305-4DA2-A78C-EF9ADD3663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7543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E65A5A1-073A-4DB6-B2E5-C72A32CFF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28124" y="1772816"/>
            <a:ext cx="3855886" cy="4461179"/>
          </a:xfrm>
        </p:spPr>
        <p:txBody>
          <a:bodyPr vert="horz" lIns="91440" tIns="45720" rIns="91440" bIns="45720" rtlCol="0">
            <a:normAutofit/>
          </a:bodyPr>
          <a:lstStyle/>
          <a:p>
            <a:pPr marL="283464" indent="-283464">
              <a:lnSpc>
                <a:spcPct val="112000"/>
              </a:lnSpc>
            </a:pPr>
            <a:r>
              <a:rPr lang="en-US" sz="2000" dirty="0">
                <a:solidFill>
                  <a:schemeClr val="tx1"/>
                </a:solidFill>
              </a:rPr>
              <a:t>Including LULUCF emission sink, the 1.5o strategy variants achieve carbon neutrality of the EU by 2050 and beyond</a:t>
            </a:r>
          </a:p>
          <a:p>
            <a:pPr marL="283464" indent="-283464">
              <a:lnSpc>
                <a:spcPct val="112000"/>
              </a:lnSpc>
            </a:pPr>
            <a:r>
              <a:rPr lang="en-US" sz="2000" dirty="0">
                <a:solidFill>
                  <a:schemeClr val="tx1"/>
                </a:solidFill>
              </a:rPr>
              <a:t>The carbon removal technologies are </a:t>
            </a:r>
            <a:r>
              <a:rPr lang="en-US" sz="2000" dirty="0" err="1">
                <a:solidFill>
                  <a:schemeClr val="tx1"/>
                </a:solidFill>
              </a:rPr>
              <a:t>BioCCS</a:t>
            </a:r>
            <a:r>
              <a:rPr lang="en-US" sz="2000" dirty="0">
                <a:solidFill>
                  <a:schemeClr val="tx1"/>
                </a:solidFill>
              </a:rPr>
              <a:t> and CCUS</a:t>
            </a:r>
          </a:p>
          <a:p>
            <a:pPr marL="283464" indent="-283464">
              <a:lnSpc>
                <a:spcPct val="112000"/>
              </a:lnSpc>
            </a:pPr>
            <a:r>
              <a:rPr lang="en-US" sz="2000" dirty="0">
                <a:solidFill>
                  <a:schemeClr val="tx1"/>
                </a:solidFill>
              </a:rPr>
              <a:t>Negative emissions, albeit small in magnitude, compensate for few  remaining GHG emissions in 2050 (from agriculture, gas combustion and process emissions)</a:t>
            </a:r>
          </a:p>
          <a:p>
            <a:pPr marL="283464" indent="-283464">
              <a:lnSpc>
                <a:spcPct val="1120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xmlns="" id="{DC5B7347-E281-4E2C-A95E-6A4A263156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37248E9-69E6-47B6-8DAC-FCBD0E31B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92DB3F14-EB3D-4D05-9628-C7B1E589E78F}" type="slidenum">
              <a:rPr lang="en-US" smtClean="0">
                <a:solidFill>
                  <a:schemeClr val="bg1"/>
                </a:solidFill>
              </a:rPr>
              <a:pPr defTabSz="914400">
                <a:spcAft>
                  <a:spcPts val="600"/>
                </a:spcAft>
              </a:pPr>
              <a:t>2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2" name="Picture 11" descr="logo.gif">
            <a:extLst>
              <a:ext uri="{FF2B5EF4-FFF2-40B4-BE49-F238E27FC236}">
                <a16:creationId xmlns:a16="http://schemas.microsoft.com/office/drawing/2014/main" xmlns="" id="{B4344029-B2AF-4DC0-BC9A-50B0E95DA41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74" y="6589665"/>
            <a:ext cx="936665" cy="20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3484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xmlns="" id="{133582B0-6831-409C-9D4E-4AE274BC8A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1EB1EC85-96A8-462C-A267-95A4B94594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E212883E-84C3-42AD-B34A-4D24982515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C291D4-F696-43F3-AFBC-364CE8D0F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4848" y="364258"/>
            <a:ext cx="4245808" cy="140016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n-US" sz="3900" b="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Electricity and Gas shares – EU28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25A28D78-0305-4DA2-A78C-EF9ADD3663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7543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3A6A788-CE07-459C-B7BD-DA455437C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96201" y="1556793"/>
            <a:ext cx="4112155" cy="4642934"/>
          </a:xfrm>
        </p:spPr>
        <p:txBody>
          <a:bodyPr vert="horz" lIns="91440" tIns="45720" rIns="91440" bIns="45720" rtlCol="0">
            <a:noAutofit/>
          </a:bodyPr>
          <a:lstStyle/>
          <a:p>
            <a:pPr marL="283464" indent="-283464">
              <a:lnSpc>
                <a:spcPct val="102000"/>
              </a:lnSpc>
            </a:pPr>
            <a:r>
              <a:rPr lang="en-US" sz="2000" dirty="0">
                <a:solidFill>
                  <a:schemeClr val="tx1"/>
                </a:solidFill>
              </a:rPr>
              <a:t>Electricity dominates energy supply both directly in final demand and as feedstock for H2 and e-fuels</a:t>
            </a:r>
          </a:p>
          <a:p>
            <a:pPr marL="283464" indent="-283464">
              <a:lnSpc>
                <a:spcPct val="102000"/>
              </a:lnSpc>
            </a:pPr>
            <a:r>
              <a:rPr lang="en-US" sz="2000" dirty="0">
                <a:solidFill>
                  <a:schemeClr val="tx1"/>
                </a:solidFill>
              </a:rPr>
              <a:t>The dominant role of electricity is common feature of all 1.5</a:t>
            </a:r>
            <a:r>
              <a:rPr lang="en-US" sz="2000" baseline="30000" dirty="0">
                <a:solidFill>
                  <a:schemeClr val="tx1"/>
                </a:solidFill>
              </a:rPr>
              <a:t>o</a:t>
            </a:r>
            <a:r>
              <a:rPr lang="en-US" sz="2000" dirty="0">
                <a:solidFill>
                  <a:schemeClr val="tx1"/>
                </a:solidFill>
              </a:rPr>
              <a:t>C strategies irrespective of the focus</a:t>
            </a:r>
          </a:p>
          <a:p>
            <a:pPr marL="283464" indent="-283464">
              <a:lnSpc>
                <a:spcPct val="102000"/>
              </a:lnSpc>
            </a:pPr>
            <a:r>
              <a:rPr lang="en-US" sz="2000" dirty="0">
                <a:solidFill>
                  <a:schemeClr val="tx1"/>
                </a:solidFill>
              </a:rPr>
              <a:t>The share of gaseous fuels slightly decreases over time, with natural gas dropping dramatically, especially in the 1.5</a:t>
            </a:r>
            <a:r>
              <a:rPr lang="en-US" sz="2000" baseline="30000" dirty="0">
                <a:solidFill>
                  <a:schemeClr val="tx1"/>
                </a:solidFill>
              </a:rPr>
              <a:t>o</a:t>
            </a:r>
            <a:r>
              <a:rPr lang="en-US" sz="2000" dirty="0">
                <a:solidFill>
                  <a:schemeClr val="tx1"/>
                </a:solidFill>
              </a:rPr>
              <a:t>C strategies </a:t>
            </a:r>
          </a:p>
          <a:p>
            <a:pPr marL="283464" indent="-283464">
              <a:lnSpc>
                <a:spcPct val="102000"/>
              </a:lnSpc>
            </a:pPr>
            <a:r>
              <a:rPr lang="en-US" sz="2000" dirty="0">
                <a:solidFill>
                  <a:schemeClr val="tx1"/>
                </a:solidFill>
              </a:rPr>
              <a:t>Independence from natural gas and oil imports is an impressive game changer</a:t>
            </a: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xmlns="" id="{DC5B7347-E281-4E2C-A95E-6A4A263156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00B7976-1B80-4B11-9212-0E5D32665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92DB3F14-EB3D-4D05-9628-C7B1E589E78F}" type="slidenum">
              <a:rPr lang="en-US" smtClean="0">
                <a:solidFill>
                  <a:schemeClr val="bg1"/>
                </a:solidFill>
              </a:rPr>
              <a:pPr defTabSz="914400">
                <a:spcAft>
                  <a:spcPts val="600"/>
                </a:spcAft>
              </a:pPr>
              <a:t>3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xmlns="" id="{7EB9C254-26F2-43C3-A6F6-F62ADB85C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6998" y="260648"/>
            <a:ext cx="7352456" cy="5789069"/>
          </a:xfrm>
          <a:prstGeom prst="rect">
            <a:avLst/>
          </a:prstGeom>
        </p:spPr>
      </p:pic>
      <p:pic>
        <p:nvPicPr>
          <p:cNvPr id="14" name="Picture 13" descr="logo.gif">
            <a:extLst>
              <a:ext uri="{FF2B5EF4-FFF2-40B4-BE49-F238E27FC236}">
                <a16:creationId xmlns:a16="http://schemas.microsoft.com/office/drawing/2014/main" xmlns="" id="{90532C3C-E635-42CA-BCB4-7D39EE45378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74" y="6589665"/>
            <a:ext cx="936665" cy="20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5647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133582B0-6831-409C-9D4E-4AE274BC8A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1EB1EC85-96A8-462C-A267-95A4B94594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E212883E-84C3-42AD-B34A-4D24982515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644DD2-9029-4025-BE6C-5CE02A48F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00" y="260659"/>
            <a:ext cx="4456856" cy="1296133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n-US" sz="3500" b="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Renewables in Power Generation – EU28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xmlns="" id="{EE389513-685F-4D91-860F-2EA8B3A178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3423" y="240501"/>
            <a:ext cx="6960800" cy="5757809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25A28D78-0305-4DA2-A78C-EF9ADD3663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7543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F96FA71-3FF2-4C81-B1CD-7B4E07BF8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85125" y="1466940"/>
            <a:ext cx="4543523" cy="4801760"/>
          </a:xfrm>
        </p:spPr>
        <p:txBody>
          <a:bodyPr vert="horz" lIns="91440" tIns="45720" rIns="91440" bIns="45720" rtlCol="0">
            <a:noAutofit/>
          </a:bodyPr>
          <a:lstStyle/>
          <a:p>
            <a:pPr marL="283464" indent="-283464">
              <a:lnSpc>
                <a:spcPct val="102000"/>
              </a:lnSpc>
            </a:pPr>
            <a:r>
              <a:rPr lang="en-US" sz="2000" dirty="0">
                <a:solidFill>
                  <a:schemeClr val="tx1"/>
                </a:solidFill>
              </a:rPr>
              <a:t>All strategy variants foresee renewables up to 85% by 2050 (70% for variable RES), much above the 30% in 2015 and 55% in 2030.</a:t>
            </a:r>
          </a:p>
          <a:p>
            <a:pPr marL="283464" indent="-283464">
              <a:lnSpc>
                <a:spcPct val="102000"/>
              </a:lnSpc>
            </a:pPr>
            <a:r>
              <a:rPr lang="en-US" sz="2000" dirty="0">
                <a:solidFill>
                  <a:schemeClr val="tx1"/>
                </a:solidFill>
              </a:rPr>
              <a:t>RES increase at the same pace as total demand for electricity, including for production of H2 and e-fuels </a:t>
            </a:r>
          </a:p>
          <a:p>
            <a:pPr marL="283464" indent="-283464">
              <a:lnSpc>
                <a:spcPct val="102000"/>
              </a:lnSpc>
            </a:pPr>
            <a:r>
              <a:rPr lang="en-US" sz="2000" dirty="0">
                <a:solidFill>
                  <a:schemeClr val="tx1"/>
                </a:solidFill>
              </a:rPr>
              <a:t>The GHG-neutral fuels strategy doubles RES compared to the efficiency strategy. The new carriers strategy increase RES by 50%.</a:t>
            </a:r>
          </a:p>
          <a:p>
            <a:pPr marL="283464" indent="-283464">
              <a:lnSpc>
                <a:spcPct val="102000"/>
              </a:lnSpc>
            </a:pPr>
            <a:r>
              <a:rPr lang="en-US" sz="2000" dirty="0">
                <a:solidFill>
                  <a:schemeClr val="tx1"/>
                </a:solidFill>
              </a:rPr>
              <a:t>The 1.5</a:t>
            </a:r>
            <a:r>
              <a:rPr lang="en-US" sz="2000" baseline="30000" dirty="0">
                <a:solidFill>
                  <a:schemeClr val="tx1"/>
                </a:solidFill>
              </a:rPr>
              <a:t>o</a:t>
            </a:r>
            <a:r>
              <a:rPr lang="en-US" sz="2000" dirty="0">
                <a:solidFill>
                  <a:schemeClr val="tx1"/>
                </a:solidFill>
              </a:rPr>
              <a:t>C need very high RES irrespective of the demand or supply focus</a:t>
            </a:r>
          </a:p>
          <a:p>
            <a:pPr marL="283464" indent="-283464">
              <a:lnSpc>
                <a:spcPct val="1020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xmlns="" id="{DC5B7347-E281-4E2C-A95E-6A4A263156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88ECF1-8F6C-451E-B2CA-29313D635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92DB3F14-EB3D-4D05-9628-C7B1E589E78F}" type="slidenum">
              <a:rPr lang="en-US" smtClean="0">
                <a:solidFill>
                  <a:schemeClr val="bg1"/>
                </a:solidFill>
              </a:rPr>
              <a:pPr defTabSz="914400">
                <a:spcAft>
                  <a:spcPts val="600"/>
                </a:spcAft>
              </a:pPr>
              <a:t>4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2" name="Picture 11" descr="logo.gif">
            <a:extLst>
              <a:ext uri="{FF2B5EF4-FFF2-40B4-BE49-F238E27FC236}">
                <a16:creationId xmlns:a16="http://schemas.microsoft.com/office/drawing/2014/main" xmlns="" id="{3A53FAC7-D542-44DC-A607-80D239DFC039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74" y="6589665"/>
            <a:ext cx="936665" cy="20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2708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xmlns="" id="{133582B0-6831-409C-9D4E-4AE274BC8A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1EB1EC85-96A8-462C-A267-95A4B94594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E212883E-84C3-42AD-B34A-4D24982515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644DD2-9029-4025-BE6C-5CE02A48F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46" y="260648"/>
            <a:ext cx="4456856" cy="12961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500" b="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Electricity Storage Technologies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25A28D78-0305-4DA2-A78C-EF9ADD3663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7543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6">
            <a:extLst>
              <a:ext uri="{FF2B5EF4-FFF2-40B4-BE49-F238E27FC236}">
                <a16:creationId xmlns:a16="http://schemas.microsoft.com/office/drawing/2014/main" xmlns="" id="{DC5B7347-E281-4E2C-A95E-6A4A263156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88ECF1-8F6C-451E-B2CA-29313D635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92DB3F14-EB3D-4D05-9628-C7B1E589E78F}" type="slidenum">
              <a:rPr lang="en-US" smtClean="0">
                <a:solidFill>
                  <a:schemeClr val="bg1"/>
                </a:solidFill>
              </a:rPr>
              <a:pPr defTabSz="914400">
                <a:spcAft>
                  <a:spcPts val="600"/>
                </a:spcAft>
              </a:pPr>
              <a:t>5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2" name="Picture 11" descr="logo.gif">
            <a:extLst>
              <a:ext uri="{FF2B5EF4-FFF2-40B4-BE49-F238E27FC236}">
                <a16:creationId xmlns:a16="http://schemas.microsoft.com/office/drawing/2014/main" xmlns="" id="{3A53FAC7-D542-44DC-A607-80D239DFC03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74" y="6589665"/>
            <a:ext cx="936665" cy="208605"/>
          </a:xfrm>
          <a:prstGeom prst="rect">
            <a:avLst/>
          </a:prstGeom>
        </p:spPr>
      </p:pic>
      <p:graphicFrame>
        <p:nvGraphicFramePr>
          <p:cNvPr id="45" name="Content Placeholder 44">
            <a:extLst>
              <a:ext uri="{FF2B5EF4-FFF2-40B4-BE49-F238E27FC236}">
                <a16:creationId xmlns:a16="http://schemas.microsoft.com/office/drawing/2014/main" xmlns="" id="{FB1785D8-B731-454F-9FBF-28C4F229CC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13501936"/>
              </p:ext>
            </p:extLst>
          </p:nvPr>
        </p:nvGraphicFramePr>
        <p:xfrm>
          <a:off x="5033203" y="404677"/>
          <a:ext cx="6693447" cy="5697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324">
                  <a:extLst>
                    <a:ext uri="{9D8B030D-6E8A-4147-A177-3AD203B41FA5}">
                      <a16:colId xmlns:a16="http://schemas.microsoft.com/office/drawing/2014/main" xmlns="" val="3319644149"/>
                    </a:ext>
                  </a:extLst>
                </a:gridCol>
                <a:gridCol w="587056">
                  <a:extLst>
                    <a:ext uri="{9D8B030D-6E8A-4147-A177-3AD203B41FA5}">
                      <a16:colId xmlns:a16="http://schemas.microsoft.com/office/drawing/2014/main" xmlns="" val="2916233346"/>
                    </a:ext>
                  </a:extLst>
                </a:gridCol>
                <a:gridCol w="587056">
                  <a:extLst>
                    <a:ext uri="{9D8B030D-6E8A-4147-A177-3AD203B41FA5}">
                      <a16:colId xmlns:a16="http://schemas.microsoft.com/office/drawing/2014/main" xmlns="" val="3049707324"/>
                    </a:ext>
                  </a:extLst>
                </a:gridCol>
                <a:gridCol w="513674">
                  <a:extLst>
                    <a:ext uri="{9D8B030D-6E8A-4147-A177-3AD203B41FA5}">
                      <a16:colId xmlns:a16="http://schemas.microsoft.com/office/drawing/2014/main" xmlns="" val="628668291"/>
                    </a:ext>
                  </a:extLst>
                </a:gridCol>
                <a:gridCol w="807201">
                  <a:extLst>
                    <a:ext uri="{9D8B030D-6E8A-4147-A177-3AD203B41FA5}">
                      <a16:colId xmlns:a16="http://schemas.microsoft.com/office/drawing/2014/main" xmlns="" val="388479874"/>
                    </a:ext>
                  </a:extLst>
                </a:gridCol>
                <a:gridCol w="513674">
                  <a:extLst>
                    <a:ext uri="{9D8B030D-6E8A-4147-A177-3AD203B41FA5}">
                      <a16:colId xmlns:a16="http://schemas.microsoft.com/office/drawing/2014/main" xmlns="" val="797576185"/>
                    </a:ext>
                  </a:extLst>
                </a:gridCol>
                <a:gridCol w="513674">
                  <a:extLst>
                    <a:ext uri="{9D8B030D-6E8A-4147-A177-3AD203B41FA5}">
                      <a16:colId xmlns:a16="http://schemas.microsoft.com/office/drawing/2014/main" xmlns="" val="3700895574"/>
                    </a:ext>
                  </a:extLst>
                </a:gridCol>
                <a:gridCol w="587056">
                  <a:extLst>
                    <a:ext uri="{9D8B030D-6E8A-4147-A177-3AD203B41FA5}">
                      <a16:colId xmlns:a16="http://schemas.microsoft.com/office/drawing/2014/main" xmlns="" val="2116043821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xmlns="" val="3805476526"/>
                    </a:ext>
                  </a:extLst>
                </a:gridCol>
              </a:tblGrid>
              <a:tr h="656129">
                <a:tc>
                  <a:txBody>
                    <a:bodyPr/>
                    <a:lstStyle/>
                    <a:p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Investment cost per unit of capacity (EUR/kW)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Efficiency</a:t>
                      </a:r>
                    </a:p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(%)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Levelized total cost in EUR of a MWh stored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Storage cycle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7464415"/>
                  </a:ext>
                </a:extLst>
              </a:tr>
              <a:tr h="535266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2030-35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2040-50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2030-35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2040-50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38100" cmpd="sng">
                      <a:noFill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5125947"/>
                  </a:ext>
                </a:extLst>
              </a:tr>
              <a:tr h="5352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Compressed Air Energy Storage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Hours-Days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25260165"/>
                  </a:ext>
                </a:extLst>
              </a:tr>
              <a:tr h="5352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Flywheel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Minutes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9819213"/>
                  </a:ext>
                </a:extLst>
              </a:tr>
              <a:tr h="5352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Large-scale batteries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69262673"/>
                  </a:ext>
                </a:extLst>
              </a:tr>
              <a:tr h="5352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Small-scale batteries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4477982"/>
                  </a:ext>
                </a:extLst>
              </a:tr>
              <a:tr h="5352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Hydro-Pumping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Hours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88671506"/>
                  </a:ext>
                </a:extLst>
              </a:tr>
              <a:tr h="5352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Electrolysis (cost of H2)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22291702"/>
                  </a:ext>
                </a:extLst>
              </a:tr>
              <a:tr h="53526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 storage cycle H2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0245088"/>
                  </a:ext>
                </a:extLst>
              </a:tr>
              <a:tr h="7596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Nat. Gas balancing incl. ETS 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(from 25 up to 100 EUR/tCO2)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389622"/>
                  </a:ext>
                </a:extLst>
              </a:tr>
            </a:tbl>
          </a:graphicData>
        </a:graphic>
      </p:graphicFrame>
      <p:grpSp>
        <p:nvGrpSpPr>
          <p:cNvPr id="46" name="Group 45">
            <a:extLst>
              <a:ext uri="{FF2B5EF4-FFF2-40B4-BE49-F238E27FC236}">
                <a16:creationId xmlns:a16="http://schemas.microsoft.com/office/drawing/2014/main" xmlns="" id="{CB28009C-1AC8-4E84-B44F-E3FA8B6B1D6B}"/>
              </a:ext>
            </a:extLst>
          </p:cNvPr>
          <p:cNvGrpSpPr/>
          <p:nvPr/>
        </p:nvGrpSpPr>
        <p:grpSpPr>
          <a:xfrm>
            <a:off x="247446" y="1780169"/>
            <a:ext cx="4552410" cy="4225221"/>
            <a:chOff x="247446" y="1780169"/>
            <a:chExt cx="4552410" cy="4225221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035AA41E-19BC-43A2-8F37-3CAFBAD99381}"/>
                </a:ext>
              </a:extLst>
            </p:cNvPr>
            <p:cNvCxnSpPr/>
            <p:nvPr/>
          </p:nvCxnSpPr>
          <p:spPr>
            <a:xfrm flipV="1">
              <a:off x="1213801" y="2170103"/>
              <a:ext cx="0" cy="321047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84D64B58-F9C6-488B-A642-BC7789A1858F}"/>
                </a:ext>
              </a:extLst>
            </p:cNvPr>
            <p:cNvCxnSpPr/>
            <p:nvPr/>
          </p:nvCxnSpPr>
          <p:spPr>
            <a:xfrm>
              <a:off x="1199456" y="5364997"/>
              <a:ext cx="3600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D8065BAB-C3C4-4AF4-AD87-0EE32CCCC7F6}"/>
                </a:ext>
              </a:extLst>
            </p:cNvPr>
            <p:cNvSpPr txBox="1"/>
            <p:nvPr/>
          </p:nvSpPr>
          <p:spPr>
            <a:xfrm>
              <a:off x="509108" y="1780169"/>
              <a:ext cx="1470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Storage cycle</a:t>
              </a:r>
              <a:endParaRPr lang="en-GB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E947A09A-05E2-4354-A9C2-D0122DA08DA9}"/>
                </a:ext>
              </a:extLst>
            </p:cNvPr>
            <p:cNvSpPr txBox="1"/>
            <p:nvPr/>
          </p:nvSpPr>
          <p:spPr>
            <a:xfrm>
              <a:off x="298166" y="2460535"/>
              <a:ext cx="91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Months</a:t>
              </a:r>
              <a:endParaRPr lang="en-GB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16A91A1B-C87B-4885-B12A-15B2ADCD82FA}"/>
                </a:ext>
              </a:extLst>
            </p:cNvPr>
            <p:cNvSpPr txBox="1"/>
            <p:nvPr/>
          </p:nvSpPr>
          <p:spPr>
            <a:xfrm>
              <a:off x="298166" y="3143561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Days</a:t>
              </a:r>
              <a:endParaRPr lang="en-GB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231551D8-6F60-4F38-972D-431BFD61CD0E}"/>
                </a:ext>
              </a:extLst>
            </p:cNvPr>
            <p:cNvSpPr txBox="1"/>
            <p:nvPr/>
          </p:nvSpPr>
          <p:spPr>
            <a:xfrm>
              <a:off x="298166" y="3803953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Hours</a:t>
              </a:r>
              <a:endParaRPr lang="en-GB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66F185F8-25C6-4D10-8372-011697524FC8}"/>
                </a:ext>
              </a:extLst>
            </p:cNvPr>
            <p:cNvSpPr txBox="1"/>
            <p:nvPr/>
          </p:nvSpPr>
          <p:spPr>
            <a:xfrm>
              <a:off x="298166" y="4378553"/>
              <a:ext cx="9573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Minutes</a:t>
              </a:r>
              <a:endParaRPr lang="en-GB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264884E1-55F1-4A7E-93E9-D64A50FED082}"/>
                </a:ext>
              </a:extLst>
            </p:cNvPr>
            <p:cNvSpPr txBox="1"/>
            <p:nvPr/>
          </p:nvSpPr>
          <p:spPr>
            <a:xfrm>
              <a:off x="247446" y="4978996"/>
              <a:ext cx="9893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Seconds</a:t>
              </a:r>
              <a:endParaRPr lang="en-GB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EF3593D1-5012-4258-8399-386D605A5ED8}"/>
                </a:ext>
              </a:extLst>
            </p:cNvPr>
            <p:cNvSpPr txBox="1"/>
            <p:nvPr/>
          </p:nvSpPr>
          <p:spPr>
            <a:xfrm>
              <a:off x="3169559" y="5636058"/>
              <a:ext cx="15921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Capacity (MW)</a:t>
              </a:r>
              <a:endParaRPr lang="en-GB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38978A84-FF74-4C22-8200-E67E6D100F66}"/>
                </a:ext>
              </a:extLst>
            </p:cNvPr>
            <p:cNvCxnSpPr>
              <a:cxnSpLocks/>
            </p:cNvCxnSpPr>
            <p:nvPr/>
          </p:nvCxnSpPr>
          <p:spPr>
            <a:xfrm>
              <a:off x="1979382" y="5348328"/>
              <a:ext cx="0" cy="9689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B31C2B40-1B78-45C4-8CF5-22AEAC2E3235}"/>
                </a:ext>
              </a:extLst>
            </p:cNvPr>
            <p:cNvCxnSpPr>
              <a:cxnSpLocks/>
            </p:cNvCxnSpPr>
            <p:nvPr/>
          </p:nvCxnSpPr>
          <p:spPr>
            <a:xfrm>
              <a:off x="2739881" y="5332132"/>
              <a:ext cx="0" cy="9689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xmlns="" id="{B3EBA173-363A-40E4-B0DF-603CEE27B953}"/>
                </a:ext>
              </a:extLst>
            </p:cNvPr>
            <p:cNvCxnSpPr>
              <a:cxnSpLocks/>
            </p:cNvCxnSpPr>
            <p:nvPr/>
          </p:nvCxnSpPr>
          <p:spPr>
            <a:xfrm>
              <a:off x="3503712" y="5332132"/>
              <a:ext cx="0" cy="9689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EDE0792B-7CE5-440F-8829-8AD6BEBAE07B}"/>
                </a:ext>
              </a:extLst>
            </p:cNvPr>
            <p:cNvCxnSpPr>
              <a:cxnSpLocks/>
            </p:cNvCxnSpPr>
            <p:nvPr/>
          </p:nvCxnSpPr>
          <p:spPr>
            <a:xfrm>
              <a:off x="4295800" y="5332132"/>
              <a:ext cx="0" cy="9689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93E65D02-7E9D-44DB-B171-D72B1CCC17F0}"/>
                </a:ext>
              </a:extLst>
            </p:cNvPr>
            <p:cNvSpPr txBox="1"/>
            <p:nvPr/>
          </p:nvSpPr>
          <p:spPr>
            <a:xfrm>
              <a:off x="949615" y="5314053"/>
              <a:ext cx="4683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0.1</a:t>
              </a:r>
              <a:endParaRPr lang="en-GB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0CE6B6AC-E1D0-46E8-B84C-1280020D9B71}"/>
                </a:ext>
              </a:extLst>
            </p:cNvPr>
            <p:cNvSpPr txBox="1"/>
            <p:nvPr/>
          </p:nvSpPr>
          <p:spPr>
            <a:xfrm>
              <a:off x="1819322" y="5314061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  <a:endParaRPr lang="en-GB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0DE86EF6-C55C-4F18-A46E-61B1832B0F4B}"/>
                </a:ext>
              </a:extLst>
            </p:cNvPr>
            <p:cNvSpPr txBox="1"/>
            <p:nvPr/>
          </p:nvSpPr>
          <p:spPr>
            <a:xfrm>
              <a:off x="2531433" y="5311910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</a:t>
              </a:r>
              <a:endParaRPr lang="en-GB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452EFEC7-AFA5-428D-9F1E-2B584DB6F0BB}"/>
                </a:ext>
              </a:extLst>
            </p:cNvPr>
            <p:cNvSpPr txBox="1"/>
            <p:nvPr/>
          </p:nvSpPr>
          <p:spPr>
            <a:xfrm>
              <a:off x="3223047" y="5311910"/>
              <a:ext cx="5261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</a:t>
              </a:r>
              <a:endParaRPr lang="en-GB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C1ED1D87-A989-4598-8E09-D2AEDEABE4DB}"/>
                </a:ext>
              </a:extLst>
            </p:cNvPr>
            <p:cNvSpPr txBox="1"/>
            <p:nvPr/>
          </p:nvSpPr>
          <p:spPr>
            <a:xfrm>
              <a:off x="3965611" y="5311910"/>
              <a:ext cx="64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1000</a:t>
              </a:r>
              <a:endParaRPr lang="en-GB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xmlns="" id="{058BA443-5A55-4C74-AF99-04468AFA7C5E}"/>
                </a:ext>
              </a:extLst>
            </p:cNvPr>
            <p:cNvSpPr/>
            <p:nvPr/>
          </p:nvSpPr>
          <p:spPr>
            <a:xfrm>
              <a:off x="2677062" y="3229665"/>
              <a:ext cx="1933273" cy="967141"/>
            </a:xfrm>
            <a:prstGeom prst="ellipse">
              <a:avLst/>
            </a:prstGeom>
            <a:solidFill>
              <a:schemeClr val="accent2">
                <a:tint val="67000"/>
                <a:satMod val="105000"/>
                <a:alpha val="82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r"/>
              <a:r>
                <a:rPr lang="en-US" sz="1400" dirty="0"/>
                <a:t>Hydro-pumping</a:t>
              </a:r>
              <a:endParaRPr lang="en-GB" sz="1400" dirty="0"/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xmlns="" id="{B96D0681-2E6C-4F2D-A1E6-23717414B1CC}"/>
                </a:ext>
              </a:extLst>
            </p:cNvPr>
            <p:cNvSpPr/>
            <p:nvPr/>
          </p:nvSpPr>
          <p:spPr>
            <a:xfrm>
              <a:off x="2659963" y="2431389"/>
              <a:ext cx="1992051" cy="2142026"/>
            </a:xfrm>
            <a:prstGeom prst="roundRect">
              <a:avLst/>
            </a:prstGeom>
            <a:solidFill>
              <a:schemeClr val="accent3">
                <a:alpha val="42000"/>
              </a:schemeClr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400" dirty="0"/>
                <a:t>Power-to-X</a:t>
              </a:r>
            </a:p>
            <a:p>
              <a:pPr algn="ctr"/>
              <a:r>
                <a:rPr lang="en-US" sz="1400" dirty="0"/>
                <a:t>H2, e-gas</a:t>
              </a:r>
              <a:endParaRPr lang="en-GB" sz="1400" dirty="0"/>
            </a:p>
          </p:txBody>
        </p: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xmlns="" id="{AD3E3516-97EE-476E-BAE5-3E967689F09F}"/>
                </a:ext>
              </a:extLst>
            </p:cNvPr>
            <p:cNvSpPr/>
            <p:nvPr/>
          </p:nvSpPr>
          <p:spPr>
            <a:xfrm>
              <a:off x="2157048" y="3861048"/>
              <a:ext cx="1592103" cy="765974"/>
            </a:xfrm>
            <a:prstGeom prst="roundRect">
              <a:avLst/>
            </a:prstGeom>
            <a:solidFill>
              <a:schemeClr val="accent4">
                <a:alpha val="49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400" dirty="0"/>
                <a:t>Large-scale Batteries</a:t>
              </a:r>
              <a:endParaRPr lang="en-GB" sz="1400" dirty="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xmlns="" id="{12C6B8E4-0E7A-4594-9183-EDEEF9018DCE}"/>
                </a:ext>
              </a:extLst>
            </p:cNvPr>
            <p:cNvSpPr/>
            <p:nvPr/>
          </p:nvSpPr>
          <p:spPr>
            <a:xfrm>
              <a:off x="1226351" y="3861965"/>
              <a:ext cx="913598" cy="765974"/>
            </a:xfrm>
            <a:prstGeom prst="roundRect">
              <a:avLst/>
            </a:prstGeom>
            <a:solidFill>
              <a:schemeClr val="accent4">
                <a:alpha val="49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Small Batteries</a:t>
              </a:r>
              <a:endParaRPr lang="en-GB" sz="1200" dirty="0"/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xmlns="" id="{721BF4E8-35F7-4CCF-82E3-7E3D29A67B6C}"/>
                </a:ext>
              </a:extLst>
            </p:cNvPr>
            <p:cNvSpPr/>
            <p:nvPr/>
          </p:nvSpPr>
          <p:spPr>
            <a:xfrm>
              <a:off x="1253884" y="4653641"/>
              <a:ext cx="1459494" cy="64268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Flywheels</a:t>
              </a:r>
            </a:p>
            <a:p>
              <a:pPr algn="ctr"/>
              <a:r>
                <a:rPr lang="en-US" sz="1400" dirty="0"/>
                <a:t>Supercapacitors</a:t>
              </a:r>
              <a:endParaRPr lang="en-GB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9060632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xmlns="" id="{133582B0-6831-409C-9D4E-4AE274BC8A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1EB1EC85-96A8-462C-A267-95A4B94594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E212883E-84C3-42AD-B34A-4D24982515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C291D4-F696-43F3-AFBC-364CE8D0F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7921" y="355003"/>
            <a:ext cx="4452073" cy="13275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900" b="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Electricity storage outlook – EU28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25A28D78-0305-4DA2-A78C-EF9ADD3663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7543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3A6A788-CE07-459C-B7BD-DA455437C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43800" y="1628800"/>
            <a:ext cx="4452073" cy="4585737"/>
          </a:xfrm>
        </p:spPr>
        <p:txBody>
          <a:bodyPr vert="horz" lIns="91440" tIns="45720" rIns="91440" bIns="45720" rtlCol="0">
            <a:noAutofit/>
          </a:bodyPr>
          <a:lstStyle/>
          <a:p>
            <a:pPr marL="283464" indent="-283464">
              <a:lnSpc>
                <a:spcPct val="112000"/>
              </a:lnSpc>
            </a:pPr>
            <a:r>
              <a:rPr lang="en-US" sz="2000" dirty="0">
                <a:solidFill>
                  <a:schemeClr val="tx1"/>
                </a:solidFill>
              </a:rPr>
              <a:t>Storage and interconnections, rather than gas plants, provide the large flexibility and reserve needs of the system due to RES</a:t>
            </a:r>
          </a:p>
          <a:p>
            <a:pPr marL="283464" indent="-283464">
              <a:lnSpc>
                <a:spcPct val="112000"/>
              </a:lnSpc>
            </a:pPr>
            <a:r>
              <a:rPr lang="en-US" sz="2000" dirty="0">
                <a:solidFill>
                  <a:schemeClr val="tx1"/>
                </a:solidFill>
              </a:rPr>
              <a:t>Mainly batteries (various scales and system levels) provide storage in the efficiency and electrification variants</a:t>
            </a:r>
          </a:p>
          <a:p>
            <a:pPr marL="283464" indent="-283464">
              <a:lnSpc>
                <a:spcPct val="112000"/>
              </a:lnSpc>
            </a:pPr>
            <a:r>
              <a:rPr lang="en-US" sz="2000" dirty="0">
                <a:solidFill>
                  <a:schemeClr val="tx1"/>
                </a:solidFill>
              </a:rPr>
              <a:t>Large chemical storage in variants with H2 and e-fuels, enable maximum exploitation of renewables despite the significant increase on total electricity generation</a:t>
            </a:r>
          </a:p>
        </p:txBody>
      </p:sp>
      <p:sp>
        <p:nvSpPr>
          <p:cNvPr id="20" name="Freeform 6">
            <a:extLst>
              <a:ext uri="{FF2B5EF4-FFF2-40B4-BE49-F238E27FC236}">
                <a16:creationId xmlns:a16="http://schemas.microsoft.com/office/drawing/2014/main" xmlns="" id="{DC5B7347-E281-4E2C-A95E-6A4A263156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00B7976-1B80-4B11-9212-0E5D32665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92DB3F14-EB3D-4D05-9628-C7B1E589E78F}" type="slidenum">
              <a:rPr lang="en-US" smtClean="0">
                <a:solidFill>
                  <a:schemeClr val="bg1"/>
                </a:solidFill>
              </a:rPr>
              <a:pPr defTabSz="914400">
                <a:spcAft>
                  <a:spcPts val="600"/>
                </a:spcAft>
              </a:pPr>
              <a:t>6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xmlns="" id="{CAFC1870-F726-40CE-921B-7BEA997F11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3352" y="332656"/>
            <a:ext cx="7018933" cy="5574348"/>
          </a:xfrm>
          <a:prstGeom prst="rect">
            <a:avLst/>
          </a:prstGeom>
        </p:spPr>
      </p:pic>
      <p:pic>
        <p:nvPicPr>
          <p:cNvPr id="19" name="Picture 18" descr="logo.gif">
            <a:extLst>
              <a:ext uri="{FF2B5EF4-FFF2-40B4-BE49-F238E27FC236}">
                <a16:creationId xmlns:a16="http://schemas.microsoft.com/office/drawing/2014/main" xmlns="" id="{572E9DAD-34CF-42DD-B147-990D36EB67A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74" y="6589665"/>
            <a:ext cx="936665" cy="20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5141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xmlns="" id="{133582B0-6831-409C-9D4E-4AE274BC8A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1EB1EC85-96A8-462C-A267-95A4B94594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xmlns="" id="{E212883E-84C3-42AD-B34A-4D24982515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C291D4-F696-43F3-AFBC-364CE8D0F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317649"/>
            <a:ext cx="5365416" cy="7350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3900" b="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Regulatory issues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25A28D78-0305-4DA2-A78C-EF9ADD3663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99730"/>
            <a:ext cx="7543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3A6A788-CE07-459C-B7BD-DA455437C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1344" y="1052719"/>
            <a:ext cx="5437424" cy="508728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457200" indent="-457200">
              <a:lnSpc>
                <a:spcPct val="112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Unbundling and Ownership by network operators</a:t>
            </a:r>
          </a:p>
          <a:p>
            <a:pPr marL="457200" indent="-457200">
              <a:lnSpc>
                <a:spcPct val="112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When at a system level, issue of “essential facility” may arise</a:t>
            </a:r>
          </a:p>
          <a:p>
            <a:pPr marL="457200" indent="-457200">
              <a:lnSpc>
                <a:spcPct val="112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When behind the meter, fully private and un-regulated</a:t>
            </a:r>
          </a:p>
          <a:p>
            <a:pPr marL="457200" indent="-457200">
              <a:lnSpc>
                <a:spcPct val="112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RES-certification for absorption of energy from the grid</a:t>
            </a:r>
          </a:p>
          <a:p>
            <a:pPr marL="457200" indent="-457200">
              <a:lnSpc>
                <a:spcPct val="112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Virtual power plant in the target model markets</a:t>
            </a:r>
          </a:p>
          <a:p>
            <a:pPr marL="457200" indent="-457200">
              <a:lnSpc>
                <a:spcPct val="112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Grid fees and levies</a:t>
            </a:r>
          </a:p>
          <a:p>
            <a:pPr marL="457200" indent="-457200">
              <a:lnSpc>
                <a:spcPct val="112000"/>
              </a:lnSpc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Participation in flexibility and capacity markets</a:t>
            </a:r>
          </a:p>
        </p:txBody>
      </p:sp>
      <p:sp>
        <p:nvSpPr>
          <p:cNvPr id="20" name="Freeform 6">
            <a:extLst>
              <a:ext uri="{FF2B5EF4-FFF2-40B4-BE49-F238E27FC236}">
                <a16:creationId xmlns:a16="http://schemas.microsoft.com/office/drawing/2014/main" xmlns="" id="{DC5B7347-E281-4E2C-A95E-6A4A263156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00B7976-1B80-4B11-9212-0E5D32665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92DB3F14-EB3D-4D05-9628-C7B1E589E78F}" type="slidenum">
              <a:rPr lang="en-US" smtClean="0">
                <a:solidFill>
                  <a:schemeClr val="bg1"/>
                </a:solidFill>
              </a:rPr>
              <a:pPr defTabSz="914400">
                <a:spcAft>
                  <a:spcPts val="600"/>
                </a:spcAft>
              </a:pPr>
              <a:t>7</a:t>
            </a:fld>
            <a:endParaRPr lang="en-US">
              <a:solidFill>
                <a:schemeClr val="bg1"/>
              </a:solidFill>
            </a:endParaRPr>
          </a:p>
        </p:txBody>
      </p:sp>
      <p:pic>
        <p:nvPicPr>
          <p:cNvPr id="19" name="Picture 18" descr="logo.gif">
            <a:extLst>
              <a:ext uri="{FF2B5EF4-FFF2-40B4-BE49-F238E27FC236}">
                <a16:creationId xmlns:a16="http://schemas.microsoft.com/office/drawing/2014/main" xmlns="" id="{572E9DAD-34CF-42DD-B147-990D36EB67A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74" y="6589665"/>
            <a:ext cx="936665" cy="20860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8D3DA17-75DF-4E65-B8CA-A935AEC02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7532" y="1052718"/>
            <a:ext cx="5437424" cy="5046597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Small-scale batteries (behind the meter) soon competitive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System-scale batteries and pumping unlikely to be profitable based on market price arbitraging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They could be profitable if they balance virtual power plant portfolios based on RES addressing the retail market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Uncertainty discourages pure-private investment in large-scale storage even for large market actors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Power-to-X is attractive in the long-term under high cost of CO2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Heavily depends on costs of electricity feedstock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RES certification is crucial for eligibility </a:t>
            </a:r>
            <a:endParaRPr lang="en-GB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007C1035-317D-4587-84C5-3C16182671D0}"/>
              </a:ext>
            </a:extLst>
          </p:cNvPr>
          <p:cNvSpPr txBox="1">
            <a:spLocks/>
          </p:cNvSpPr>
          <p:nvPr/>
        </p:nvSpPr>
        <p:spPr>
          <a:xfrm>
            <a:off x="6112940" y="317648"/>
            <a:ext cx="5455668" cy="7350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lnSpc>
                <a:spcPct val="93000"/>
              </a:lnSpc>
              <a:spcBef>
                <a:spcPct val="0"/>
              </a:spcBef>
              <a:buNone/>
              <a:defRPr sz="4000" b="1" i="1" kern="12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en-US" sz="3900" b="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Market issues</a:t>
            </a:r>
          </a:p>
        </p:txBody>
      </p:sp>
    </p:spTree>
    <p:extLst>
      <p:ext uri="{BB962C8B-B14F-4D97-AF65-F5344CB8AC3E}">
        <p14:creationId xmlns:p14="http://schemas.microsoft.com/office/powerpoint/2010/main" xmlns="" val="82353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/>
      <p:bldP spid="6" grpId="0"/>
      <p:bldP spid="15" grpId="0"/>
    </p:bldLst>
  </p:timing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DA526DC-EF80-46D1-92A9-BEE360851A3D}">
  <we:reference id="wa104334910" version="1.0.0.0" store="en-US" storeType="OMEX"/>
  <we:alternateReferences>
    <we:reference id="WA104334910" version="1.0.0.0" store="WA104334910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1551</TotalTime>
  <Words>598</Words>
  <Application>Microsoft Office PowerPoint</Application>
  <PresentationFormat>Custom</PresentationFormat>
  <Paragraphs>150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Headlines</vt:lpstr>
      <vt:lpstr>Electricity Storage within the EU Long-term strategy </vt:lpstr>
      <vt:lpstr>Carbon neutrality by 2050</vt:lpstr>
      <vt:lpstr>Electricity and Gas shares – EU28</vt:lpstr>
      <vt:lpstr>Renewables in Power Generation – EU28</vt:lpstr>
      <vt:lpstr>Electricity Storage Technologies</vt:lpstr>
      <vt:lpstr>Electricity storage outlook – EU28</vt:lpstr>
      <vt:lpstr>Regulatory issues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strategy for  carbon neutrality in the EU</dc:title>
  <dc:creator>Author</dc:creator>
  <cp:lastModifiedBy>PROFESSIONAL</cp:lastModifiedBy>
  <cp:revision>21</cp:revision>
  <dcterms:created xsi:type="dcterms:W3CDTF">2019-06-01T11:03:09Z</dcterms:created>
  <dcterms:modified xsi:type="dcterms:W3CDTF">2019-11-05T15:25:25Z</dcterms:modified>
</cp:coreProperties>
</file>