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3" r:id="rId4"/>
    <p:sldId id="281" r:id="rId5"/>
    <p:sldId id="282" r:id="rId6"/>
    <p:sldId id="27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74"/>
  </p:normalViewPr>
  <p:slideViewPr>
    <p:cSldViewPr snapToGrid="0" snapToObjects="1">
      <p:cViewPr varScale="1">
        <p:scale>
          <a:sx n="42" d="100"/>
          <a:sy n="42" d="100"/>
        </p:scale>
        <p:origin x="7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507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917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529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87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_1_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0"/>
            <a:ext cx="13335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0" y="10092937"/>
            <a:ext cx="7848600" cy="363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55" y="11918657"/>
            <a:ext cx="2985768" cy="13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239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7F754C-B806-DE43-8288-D98A5EDF40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0" y="-1"/>
            <a:ext cx="24404115" cy="13727315"/>
          </a:xfrm>
          <a:prstGeom prst="rect">
            <a:avLst/>
          </a:prstGeom>
        </p:spPr>
      </p:pic>
      <p:sp>
        <p:nvSpPr>
          <p:cNvPr id="3" name="Circle"/>
          <p:cNvSpPr/>
          <p:nvPr/>
        </p:nvSpPr>
        <p:spPr>
          <a:xfrm>
            <a:off x="1675740" y="913740"/>
            <a:ext cx="9094521" cy="9094521"/>
          </a:xfrm>
          <a:prstGeom prst="ellipse">
            <a:avLst/>
          </a:prstGeom>
          <a:solidFill>
            <a:srgbClr val="4A9CD5">
              <a:alpha val="8002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Triangle"/>
          <p:cNvSpPr/>
          <p:nvPr/>
        </p:nvSpPr>
        <p:spPr>
          <a:xfrm>
            <a:off x="13864989" y="8839691"/>
            <a:ext cx="10532876" cy="488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1486" y="11244669"/>
            <a:ext cx="3864355" cy="1755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τρίγωνο 3"/>
          <p:cNvSpPr/>
          <p:nvPr/>
        </p:nvSpPr>
        <p:spPr>
          <a:xfrm>
            <a:off x="-18288" y="8868977"/>
            <a:ext cx="10631424" cy="4864608"/>
          </a:xfrm>
          <a:prstGeom prst="rt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Annual Strategy Meeting 2020…"/>
          <p:cNvSpPr txBox="1"/>
          <p:nvPr/>
        </p:nvSpPr>
        <p:spPr>
          <a:xfrm>
            <a:off x="13402790" y="1065781"/>
            <a:ext cx="10414282" cy="3765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4400" b="1" dirty="0" smtClean="0"/>
              <a:t>Μ. Μανουσάκης</a:t>
            </a:r>
          </a:p>
          <a:p>
            <a:pPr algn="r"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4000" dirty="0" smtClean="0"/>
              <a:t>Πρόεδρος &amp; Διευθύνων Σύμβουλος ΑΔΜΗΕ</a:t>
            </a:r>
          </a:p>
          <a:p>
            <a:pPr algn="r"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sz="2000" dirty="0" smtClean="0"/>
          </a:p>
          <a:p>
            <a:pPr algn="r"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4400" b="1" dirty="0" smtClean="0"/>
              <a:t>Α. Μάνος</a:t>
            </a:r>
          </a:p>
          <a:p>
            <a:pPr algn="r"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4000" dirty="0" smtClean="0"/>
              <a:t>Διευθύνων Σύμβουλος</a:t>
            </a:r>
            <a:r>
              <a:rPr lang="en-US" sz="4000" dirty="0" smtClean="0"/>
              <a:t> </a:t>
            </a:r>
            <a:r>
              <a:rPr lang="el-GR" sz="4000" dirty="0" smtClean="0"/>
              <a:t>ΔΕΔΔΗΕ</a:t>
            </a:r>
            <a:endParaRPr lang="el-GR" sz="4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56" y="10831889"/>
            <a:ext cx="4352544" cy="290169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11125130"/>
            <a:ext cx="4604231" cy="2590869"/>
          </a:xfrm>
          <a:prstGeom prst="rect">
            <a:avLst/>
          </a:prstGeom>
        </p:spPr>
      </p:pic>
      <p:sp>
        <p:nvSpPr>
          <p:cNvPr id="8" name="Annual Strategy Meeting 2020…"/>
          <p:cNvSpPr txBox="1"/>
          <p:nvPr/>
        </p:nvSpPr>
        <p:spPr>
          <a:xfrm>
            <a:off x="2874998" y="3336174"/>
            <a:ext cx="7738138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sz="7200" dirty="0" smtClean="0"/>
              <a:t>Διαδικασία Σύνδεσης Ομάδων ΑΠΕ </a:t>
            </a:r>
            <a:r>
              <a:rPr lang="el-GR" sz="7200" dirty="0"/>
              <a:t>Μ</a:t>
            </a:r>
            <a:r>
              <a:rPr lang="el-GR" sz="7200" dirty="0" smtClean="0"/>
              <a:t>ικρής Ισχύος</a:t>
            </a:r>
            <a:endParaRPr lang="el-GR" sz="7200" dirty="0"/>
          </a:p>
        </p:txBody>
      </p:sp>
      <p:sp>
        <p:nvSpPr>
          <p:cNvPr id="9" name="Line"/>
          <p:cNvSpPr/>
          <p:nvPr/>
        </p:nvSpPr>
        <p:spPr>
          <a:xfrm>
            <a:off x="3112742" y="2438386"/>
            <a:ext cx="1473201" cy="1"/>
          </a:xfrm>
          <a:prstGeom prst="line">
            <a:avLst/>
          </a:prstGeom>
          <a:ln w="2032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0816"/>
            <a:ext cx="3922776" cy="2615184"/>
          </a:xfrm>
          <a:prstGeom prst="rect">
            <a:avLst/>
          </a:prstGeom>
        </p:spPr>
      </p:pic>
      <p:sp>
        <p:nvSpPr>
          <p:cNvPr id="58" name="Line"/>
          <p:cNvSpPr/>
          <p:nvPr/>
        </p:nvSpPr>
        <p:spPr>
          <a:xfrm>
            <a:off x="2175442" y="62578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2175442" y="949698"/>
            <a:ext cx="15391589" cy="103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 smtClean="0">
                <a:solidFill>
                  <a:srgbClr val="005DA9"/>
                </a:solidFill>
              </a:rPr>
              <a:t>Ν. 4685/2020</a:t>
            </a:r>
            <a:endParaRPr lang="en-GB" dirty="0">
              <a:solidFill>
                <a:srgbClr val="005DA9"/>
              </a:solidFill>
            </a:endParaRPr>
          </a:p>
        </p:txBody>
      </p:sp>
      <p:sp>
        <p:nvSpPr>
          <p:cNvPr id="6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2175442" y="2084111"/>
            <a:ext cx="21598958" cy="10174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Εκσυγχρονισμός περιβαλλοντικής </a:t>
            </a:r>
            <a:r>
              <a:rPr lang="el-GR" dirty="0" smtClean="0"/>
              <a:t>νομοθεσίας</a:t>
            </a: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sz="2000" dirty="0" smtClean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 smtClean="0"/>
              <a:t>Τροποποίηση Ν. 3468/2006 λαμβάνοντας υπόψη Απόφαση ΡΑΕ 787/2012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sz="2000" dirty="0" smtClean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 smtClean="0"/>
              <a:t>Άρθρο 135: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3200" dirty="0" smtClean="0"/>
              <a:t>Παροχή πρόσβασης στο Σύστημα Μεταφοράς Η/Ε σε </a:t>
            </a:r>
            <a:r>
              <a:rPr lang="el-GR" sz="3200" dirty="0"/>
              <a:t>ομάδες </a:t>
            </a:r>
            <a:r>
              <a:rPr lang="el-GR" sz="3200" dirty="0" smtClean="0"/>
              <a:t>Σταθμών </a:t>
            </a:r>
            <a:r>
              <a:rPr lang="el-GR" sz="3200" dirty="0"/>
              <a:t>ΑΠΕ μικρής </a:t>
            </a:r>
            <a:r>
              <a:rPr lang="el-GR" sz="3200" dirty="0" smtClean="0"/>
              <a:t>ισχύος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3200" dirty="0" smtClean="0"/>
              <a:t>Δυνατότητα υποβολής κοινού αιτήματος προσφοράς όρων σύνδεσης Παραγωγών ΑΠΕ μικρής ισχύος και στον ΑΔΜΗΕ υπό την προϋπόθεση η </a:t>
            </a:r>
            <a:r>
              <a:rPr lang="el-GR" sz="3200" dirty="0"/>
              <a:t>συνολική ισχύς </a:t>
            </a:r>
            <a:r>
              <a:rPr lang="el-GR" sz="3200" dirty="0" smtClean="0"/>
              <a:t>να ξεπερνά τα 8MW</a:t>
            </a:r>
          </a:p>
          <a:p>
            <a:pPr marL="571500" lvl="3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3200" dirty="0" smtClean="0"/>
              <a:t>Συμπεριλαμβάνονται </a:t>
            </a:r>
            <a:r>
              <a:rPr lang="el-GR" sz="3200" dirty="0" err="1" smtClean="0"/>
              <a:t>αδειοδοτούμενα</a:t>
            </a:r>
            <a:r>
              <a:rPr lang="el-GR" sz="3200" dirty="0" smtClean="0"/>
              <a:t> και απαλλασσόμενα από αδειοδότηση έργα</a:t>
            </a:r>
          </a:p>
          <a:p>
            <a:pPr lvl="3"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sz="2000" dirty="0" smtClean="0"/>
          </a:p>
          <a:p>
            <a:pPr lvl="3"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 smtClean="0"/>
              <a:t>Στόχος:</a:t>
            </a:r>
            <a:endParaRPr lang="el-GR" dirty="0"/>
          </a:p>
          <a:p>
            <a:pPr marL="571500" lvl="3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3200" dirty="0" smtClean="0">
                <a:solidFill>
                  <a:srgbClr val="66686C"/>
                </a:solidFill>
                <a:latin typeface="Roboto"/>
                <a:ea typeface="Roboto"/>
                <a:cs typeface="Roboto"/>
              </a:rPr>
              <a:t>Διευκόλυνση διείσδυσης ΑΠΕ – διέξοδος σε ομάδες παραγωγών ιδίως Σταθμών ΑΠΕ μικρής ισχύος</a:t>
            </a:r>
            <a:endParaRPr lang="el-GR" sz="3200" dirty="0">
              <a:solidFill>
                <a:srgbClr val="66686C"/>
              </a:solidFill>
              <a:latin typeface="Roboto"/>
              <a:ea typeface="Roboto"/>
              <a:cs typeface="Roboto"/>
            </a:endParaRPr>
          </a:p>
          <a:p>
            <a:pPr marL="571500" lvl="3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3200" dirty="0" smtClean="0">
                <a:solidFill>
                  <a:srgbClr val="66686C"/>
                </a:solidFill>
                <a:latin typeface="Roboto"/>
                <a:ea typeface="Roboto"/>
                <a:cs typeface="Roboto"/>
              </a:rPr>
              <a:t>Επίτευξη στόχων ΕΣΕΚ και ΕΕ</a:t>
            </a:r>
            <a:endParaRPr lang="el-GR" sz="3200" dirty="0">
              <a:solidFill>
                <a:srgbClr val="66686C"/>
              </a:solidFill>
              <a:latin typeface="Roboto"/>
              <a:ea typeface="Roboto"/>
              <a:cs typeface="Roboto"/>
            </a:endParaRPr>
          </a:p>
          <a:p>
            <a:pPr marL="571500" lvl="3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3200" dirty="0" smtClean="0">
                <a:solidFill>
                  <a:srgbClr val="66686C"/>
                </a:solidFill>
                <a:latin typeface="Roboto"/>
                <a:ea typeface="Roboto"/>
                <a:cs typeface="Roboto"/>
              </a:rPr>
              <a:t>Αντιμετώπιση της εξάντλησης της φέρουσας ικανότητας του Δικτύου μέσω δυνατότητας σύνδεσης </a:t>
            </a:r>
            <a:r>
              <a:rPr lang="el-GR" sz="3200" dirty="0">
                <a:solidFill>
                  <a:srgbClr val="66686C"/>
                </a:solidFill>
                <a:latin typeface="Roboto"/>
                <a:ea typeface="Roboto"/>
                <a:cs typeface="Roboto"/>
              </a:rPr>
              <a:t>στο Σύστημα</a:t>
            </a:r>
          </a:p>
          <a:p>
            <a:pPr marL="571500" lvl="3" indent="-57150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3200" dirty="0" smtClean="0"/>
              <a:t>Παροχή κινήτρων στις τοπικές κοινωνίες για συμμετοχή στην παραγωγή Η/Ε από ΑΠΕ</a:t>
            </a:r>
          </a:p>
        </p:txBody>
      </p:sp>
      <p:sp>
        <p:nvSpPr>
          <p:cNvPr id="8" name="01"/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sz="3600" dirty="0" smtClean="0"/>
              <a:t>0</a:t>
            </a:r>
            <a:r>
              <a:rPr lang="el-GR" sz="3600" dirty="0"/>
              <a:t>3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44380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2175442" y="62578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2175442" y="949698"/>
            <a:ext cx="21726974" cy="103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Δ</a:t>
            </a:r>
            <a:r>
              <a:rPr lang="el-GR" dirty="0" smtClean="0">
                <a:solidFill>
                  <a:srgbClr val="005DA9"/>
                </a:solidFill>
              </a:rPr>
              <a:t>ιαδικασία σύνδεσης</a:t>
            </a:r>
            <a:endParaRPr lang="en-GB" dirty="0">
              <a:solidFill>
                <a:srgbClr val="005DA9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1495758" y="2338335"/>
            <a:ext cx="22644402" cy="5241528"/>
            <a:chOff x="1642062" y="4314708"/>
            <a:chExt cx="21387637" cy="6842219"/>
          </a:xfrm>
        </p:grpSpPr>
        <p:sp>
          <p:nvSpPr>
            <p:cNvPr id="10" name="Ελεύθερη σχεδίαση 9"/>
            <p:cNvSpPr/>
            <p:nvPr/>
          </p:nvSpPr>
          <p:spPr>
            <a:xfrm>
              <a:off x="1642062" y="4314708"/>
              <a:ext cx="3240551" cy="6842219"/>
            </a:xfrm>
            <a:custGeom>
              <a:avLst/>
              <a:gdLst>
                <a:gd name="connsiteX0" fmla="*/ 0 w 3240551"/>
                <a:gd name="connsiteY0" fmla="*/ 324055 h 6842219"/>
                <a:gd name="connsiteX1" fmla="*/ 324055 w 3240551"/>
                <a:gd name="connsiteY1" fmla="*/ 0 h 6842219"/>
                <a:gd name="connsiteX2" fmla="*/ 2916496 w 3240551"/>
                <a:gd name="connsiteY2" fmla="*/ 0 h 6842219"/>
                <a:gd name="connsiteX3" fmla="*/ 3240551 w 3240551"/>
                <a:gd name="connsiteY3" fmla="*/ 324055 h 6842219"/>
                <a:gd name="connsiteX4" fmla="*/ 3240551 w 3240551"/>
                <a:gd name="connsiteY4" fmla="*/ 6518164 h 6842219"/>
                <a:gd name="connsiteX5" fmla="*/ 2916496 w 3240551"/>
                <a:gd name="connsiteY5" fmla="*/ 6842219 h 6842219"/>
                <a:gd name="connsiteX6" fmla="*/ 324055 w 3240551"/>
                <a:gd name="connsiteY6" fmla="*/ 6842219 h 6842219"/>
                <a:gd name="connsiteX7" fmla="*/ 0 w 3240551"/>
                <a:gd name="connsiteY7" fmla="*/ 6518164 h 6842219"/>
                <a:gd name="connsiteX8" fmla="*/ 0 w 3240551"/>
                <a:gd name="connsiteY8" fmla="*/ 324055 h 684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551" h="6842219">
                  <a:moveTo>
                    <a:pt x="0" y="324055"/>
                  </a:moveTo>
                  <a:cubicBezTo>
                    <a:pt x="0" y="145084"/>
                    <a:pt x="145084" y="0"/>
                    <a:pt x="324055" y="0"/>
                  </a:cubicBezTo>
                  <a:lnTo>
                    <a:pt x="2916496" y="0"/>
                  </a:lnTo>
                  <a:cubicBezTo>
                    <a:pt x="3095467" y="0"/>
                    <a:pt x="3240551" y="145084"/>
                    <a:pt x="3240551" y="324055"/>
                  </a:cubicBezTo>
                  <a:lnTo>
                    <a:pt x="3240551" y="6518164"/>
                  </a:lnTo>
                  <a:cubicBezTo>
                    <a:pt x="3240551" y="6697135"/>
                    <a:pt x="3095467" y="6842219"/>
                    <a:pt x="2916496" y="6842219"/>
                  </a:cubicBezTo>
                  <a:lnTo>
                    <a:pt x="324055" y="6842219"/>
                  </a:lnTo>
                  <a:cubicBezTo>
                    <a:pt x="145084" y="6842219"/>
                    <a:pt x="0" y="6697135"/>
                    <a:pt x="0" y="6518164"/>
                  </a:cubicBezTo>
                  <a:lnTo>
                    <a:pt x="0" y="32405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072" tIns="232072" rIns="232072" bIns="23207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kern="12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Παραλαβή αιτημάτων για προσφορά σύνδεσης</a:t>
              </a: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5206668" y="7333990"/>
              <a:ext cx="686996" cy="803656"/>
            </a:xfrm>
            <a:custGeom>
              <a:avLst/>
              <a:gdLst>
                <a:gd name="connsiteX0" fmla="*/ 0 w 686996"/>
                <a:gd name="connsiteY0" fmla="*/ 160731 h 803656"/>
                <a:gd name="connsiteX1" fmla="*/ 343498 w 686996"/>
                <a:gd name="connsiteY1" fmla="*/ 160731 h 803656"/>
                <a:gd name="connsiteX2" fmla="*/ 343498 w 686996"/>
                <a:gd name="connsiteY2" fmla="*/ 0 h 803656"/>
                <a:gd name="connsiteX3" fmla="*/ 686996 w 686996"/>
                <a:gd name="connsiteY3" fmla="*/ 401828 h 803656"/>
                <a:gd name="connsiteX4" fmla="*/ 343498 w 686996"/>
                <a:gd name="connsiteY4" fmla="*/ 803656 h 803656"/>
                <a:gd name="connsiteX5" fmla="*/ 343498 w 686996"/>
                <a:gd name="connsiteY5" fmla="*/ 642925 h 803656"/>
                <a:gd name="connsiteX6" fmla="*/ 0 w 686996"/>
                <a:gd name="connsiteY6" fmla="*/ 642925 h 803656"/>
                <a:gd name="connsiteX7" fmla="*/ 0 w 686996"/>
                <a:gd name="connsiteY7" fmla="*/ 160731 h 80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996" h="803656">
                  <a:moveTo>
                    <a:pt x="0" y="160731"/>
                  </a:moveTo>
                  <a:lnTo>
                    <a:pt x="343498" y="160731"/>
                  </a:lnTo>
                  <a:lnTo>
                    <a:pt x="343498" y="0"/>
                  </a:lnTo>
                  <a:lnTo>
                    <a:pt x="686996" y="401828"/>
                  </a:lnTo>
                  <a:lnTo>
                    <a:pt x="343498" y="803656"/>
                  </a:lnTo>
                  <a:lnTo>
                    <a:pt x="343498" y="642925"/>
                  </a:lnTo>
                  <a:lnTo>
                    <a:pt x="0" y="642925"/>
                  </a:lnTo>
                  <a:lnTo>
                    <a:pt x="0" y="16073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0731" rIns="206099" bIns="16073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500" kern="1200"/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6178833" y="4314708"/>
              <a:ext cx="3240551" cy="6842219"/>
            </a:xfrm>
            <a:custGeom>
              <a:avLst/>
              <a:gdLst>
                <a:gd name="connsiteX0" fmla="*/ 0 w 3240551"/>
                <a:gd name="connsiteY0" fmla="*/ 324055 h 6842219"/>
                <a:gd name="connsiteX1" fmla="*/ 324055 w 3240551"/>
                <a:gd name="connsiteY1" fmla="*/ 0 h 6842219"/>
                <a:gd name="connsiteX2" fmla="*/ 2916496 w 3240551"/>
                <a:gd name="connsiteY2" fmla="*/ 0 h 6842219"/>
                <a:gd name="connsiteX3" fmla="*/ 3240551 w 3240551"/>
                <a:gd name="connsiteY3" fmla="*/ 324055 h 6842219"/>
                <a:gd name="connsiteX4" fmla="*/ 3240551 w 3240551"/>
                <a:gd name="connsiteY4" fmla="*/ 6518164 h 6842219"/>
                <a:gd name="connsiteX5" fmla="*/ 2916496 w 3240551"/>
                <a:gd name="connsiteY5" fmla="*/ 6842219 h 6842219"/>
                <a:gd name="connsiteX6" fmla="*/ 324055 w 3240551"/>
                <a:gd name="connsiteY6" fmla="*/ 6842219 h 6842219"/>
                <a:gd name="connsiteX7" fmla="*/ 0 w 3240551"/>
                <a:gd name="connsiteY7" fmla="*/ 6518164 h 6842219"/>
                <a:gd name="connsiteX8" fmla="*/ 0 w 3240551"/>
                <a:gd name="connsiteY8" fmla="*/ 324055 h 684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551" h="6842219">
                  <a:moveTo>
                    <a:pt x="0" y="324055"/>
                  </a:moveTo>
                  <a:cubicBezTo>
                    <a:pt x="0" y="145084"/>
                    <a:pt x="145084" y="0"/>
                    <a:pt x="324055" y="0"/>
                  </a:cubicBezTo>
                  <a:lnTo>
                    <a:pt x="2916496" y="0"/>
                  </a:lnTo>
                  <a:cubicBezTo>
                    <a:pt x="3095467" y="0"/>
                    <a:pt x="3240551" y="145084"/>
                    <a:pt x="3240551" y="324055"/>
                  </a:cubicBezTo>
                  <a:lnTo>
                    <a:pt x="3240551" y="6518164"/>
                  </a:lnTo>
                  <a:cubicBezTo>
                    <a:pt x="3240551" y="6697135"/>
                    <a:pt x="3095467" y="6842219"/>
                    <a:pt x="2916496" y="6842219"/>
                  </a:cubicBezTo>
                  <a:lnTo>
                    <a:pt x="324055" y="6842219"/>
                  </a:lnTo>
                  <a:cubicBezTo>
                    <a:pt x="145084" y="6842219"/>
                    <a:pt x="0" y="6697135"/>
                    <a:pt x="0" y="6518164"/>
                  </a:cubicBezTo>
                  <a:lnTo>
                    <a:pt x="0" y="32405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072" tIns="232072" rIns="232072" bIns="23207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Ad hoc </a:t>
              </a:r>
              <a:r>
                <a:rPr lang="el-GR" sz="3200" kern="12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καθορισμός βέλτιστου τρόπου</a:t>
              </a:r>
              <a:r>
                <a:rPr lang="en-US" sz="3200" kern="12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l-GR" sz="3200" kern="12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/</a:t>
              </a:r>
              <a:r>
                <a:rPr lang="en-US" sz="3200" kern="12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l-GR" sz="3200" kern="12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μοντέλου σύνδεσης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kern="1200" dirty="0" smtClean="0">
                  <a:latin typeface="Roboto" panose="02000000000000000000" pitchFamily="2" charset="0"/>
                  <a:ea typeface="Roboto" panose="02000000000000000000" pitchFamily="2" charset="0"/>
                </a:rPr>
                <a:t>(καθορισμός υπεύθυνου Διαχειριστή)</a:t>
              </a:r>
              <a:endParaRPr lang="el-GR" sz="280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9743440" y="7333990"/>
              <a:ext cx="686996" cy="803656"/>
            </a:xfrm>
            <a:custGeom>
              <a:avLst/>
              <a:gdLst>
                <a:gd name="connsiteX0" fmla="*/ 0 w 686996"/>
                <a:gd name="connsiteY0" fmla="*/ 160731 h 803656"/>
                <a:gd name="connsiteX1" fmla="*/ 343498 w 686996"/>
                <a:gd name="connsiteY1" fmla="*/ 160731 h 803656"/>
                <a:gd name="connsiteX2" fmla="*/ 343498 w 686996"/>
                <a:gd name="connsiteY2" fmla="*/ 0 h 803656"/>
                <a:gd name="connsiteX3" fmla="*/ 686996 w 686996"/>
                <a:gd name="connsiteY3" fmla="*/ 401828 h 803656"/>
                <a:gd name="connsiteX4" fmla="*/ 343498 w 686996"/>
                <a:gd name="connsiteY4" fmla="*/ 803656 h 803656"/>
                <a:gd name="connsiteX5" fmla="*/ 343498 w 686996"/>
                <a:gd name="connsiteY5" fmla="*/ 642925 h 803656"/>
                <a:gd name="connsiteX6" fmla="*/ 0 w 686996"/>
                <a:gd name="connsiteY6" fmla="*/ 642925 h 803656"/>
                <a:gd name="connsiteX7" fmla="*/ 0 w 686996"/>
                <a:gd name="connsiteY7" fmla="*/ 160731 h 80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996" h="803656">
                  <a:moveTo>
                    <a:pt x="0" y="160731"/>
                  </a:moveTo>
                  <a:lnTo>
                    <a:pt x="343498" y="160731"/>
                  </a:lnTo>
                  <a:lnTo>
                    <a:pt x="343498" y="0"/>
                  </a:lnTo>
                  <a:lnTo>
                    <a:pt x="686996" y="401828"/>
                  </a:lnTo>
                  <a:lnTo>
                    <a:pt x="343498" y="803656"/>
                  </a:lnTo>
                  <a:lnTo>
                    <a:pt x="343498" y="642925"/>
                  </a:lnTo>
                  <a:lnTo>
                    <a:pt x="0" y="642925"/>
                  </a:lnTo>
                  <a:lnTo>
                    <a:pt x="0" y="16073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0731" rIns="206099" bIns="16073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500" kern="1200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10715605" y="4314708"/>
              <a:ext cx="3240551" cy="6842219"/>
            </a:xfrm>
            <a:custGeom>
              <a:avLst/>
              <a:gdLst>
                <a:gd name="connsiteX0" fmla="*/ 0 w 3240551"/>
                <a:gd name="connsiteY0" fmla="*/ 324055 h 6842219"/>
                <a:gd name="connsiteX1" fmla="*/ 324055 w 3240551"/>
                <a:gd name="connsiteY1" fmla="*/ 0 h 6842219"/>
                <a:gd name="connsiteX2" fmla="*/ 2916496 w 3240551"/>
                <a:gd name="connsiteY2" fmla="*/ 0 h 6842219"/>
                <a:gd name="connsiteX3" fmla="*/ 3240551 w 3240551"/>
                <a:gd name="connsiteY3" fmla="*/ 324055 h 6842219"/>
                <a:gd name="connsiteX4" fmla="*/ 3240551 w 3240551"/>
                <a:gd name="connsiteY4" fmla="*/ 6518164 h 6842219"/>
                <a:gd name="connsiteX5" fmla="*/ 2916496 w 3240551"/>
                <a:gd name="connsiteY5" fmla="*/ 6842219 h 6842219"/>
                <a:gd name="connsiteX6" fmla="*/ 324055 w 3240551"/>
                <a:gd name="connsiteY6" fmla="*/ 6842219 h 6842219"/>
                <a:gd name="connsiteX7" fmla="*/ 0 w 3240551"/>
                <a:gd name="connsiteY7" fmla="*/ 6518164 h 6842219"/>
                <a:gd name="connsiteX8" fmla="*/ 0 w 3240551"/>
                <a:gd name="connsiteY8" fmla="*/ 324055 h 684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551" h="6842219">
                  <a:moveTo>
                    <a:pt x="0" y="324055"/>
                  </a:moveTo>
                  <a:cubicBezTo>
                    <a:pt x="0" y="145084"/>
                    <a:pt x="145084" y="0"/>
                    <a:pt x="324055" y="0"/>
                  </a:cubicBezTo>
                  <a:lnTo>
                    <a:pt x="2916496" y="0"/>
                  </a:lnTo>
                  <a:cubicBezTo>
                    <a:pt x="3095467" y="0"/>
                    <a:pt x="3240551" y="145084"/>
                    <a:pt x="3240551" y="324055"/>
                  </a:cubicBezTo>
                  <a:lnTo>
                    <a:pt x="3240551" y="6518164"/>
                  </a:lnTo>
                  <a:cubicBezTo>
                    <a:pt x="3240551" y="6697135"/>
                    <a:pt x="3095467" y="6842219"/>
                    <a:pt x="2916496" y="6842219"/>
                  </a:cubicBezTo>
                  <a:lnTo>
                    <a:pt x="324055" y="6842219"/>
                  </a:lnTo>
                  <a:cubicBezTo>
                    <a:pt x="145084" y="6842219"/>
                    <a:pt x="0" y="6697135"/>
                    <a:pt x="0" y="6518164"/>
                  </a:cubicBezTo>
                  <a:lnTo>
                    <a:pt x="0" y="32405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072" tIns="232072" rIns="232072" bIns="232072" numCol="1" spcCol="1270" anchor="ctr" anchorCtr="0">
              <a:noAutofit/>
            </a:bodyPr>
            <a:lstStyle/>
            <a:p>
              <a:pPr lvl="0" algn="ctr" defTabSz="1377950"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kern="1200" dirty="0"/>
                <a:t>Έλεγχος δικαιολογητικών</a:t>
              </a: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14280211" y="7333990"/>
              <a:ext cx="686996" cy="803656"/>
            </a:xfrm>
            <a:custGeom>
              <a:avLst/>
              <a:gdLst>
                <a:gd name="connsiteX0" fmla="*/ 0 w 686996"/>
                <a:gd name="connsiteY0" fmla="*/ 160731 h 803656"/>
                <a:gd name="connsiteX1" fmla="*/ 343498 w 686996"/>
                <a:gd name="connsiteY1" fmla="*/ 160731 h 803656"/>
                <a:gd name="connsiteX2" fmla="*/ 343498 w 686996"/>
                <a:gd name="connsiteY2" fmla="*/ 0 h 803656"/>
                <a:gd name="connsiteX3" fmla="*/ 686996 w 686996"/>
                <a:gd name="connsiteY3" fmla="*/ 401828 h 803656"/>
                <a:gd name="connsiteX4" fmla="*/ 343498 w 686996"/>
                <a:gd name="connsiteY4" fmla="*/ 803656 h 803656"/>
                <a:gd name="connsiteX5" fmla="*/ 343498 w 686996"/>
                <a:gd name="connsiteY5" fmla="*/ 642925 h 803656"/>
                <a:gd name="connsiteX6" fmla="*/ 0 w 686996"/>
                <a:gd name="connsiteY6" fmla="*/ 642925 h 803656"/>
                <a:gd name="connsiteX7" fmla="*/ 0 w 686996"/>
                <a:gd name="connsiteY7" fmla="*/ 160731 h 80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996" h="803656">
                  <a:moveTo>
                    <a:pt x="0" y="160731"/>
                  </a:moveTo>
                  <a:lnTo>
                    <a:pt x="343498" y="160731"/>
                  </a:lnTo>
                  <a:lnTo>
                    <a:pt x="343498" y="0"/>
                  </a:lnTo>
                  <a:lnTo>
                    <a:pt x="686996" y="401828"/>
                  </a:lnTo>
                  <a:lnTo>
                    <a:pt x="343498" y="803656"/>
                  </a:lnTo>
                  <a:lnTo>
                    <a:pt x="343498" y="642925"/>
                  </a:lnTo>
                  <a:lnTo>
                    <a:pt x="0" y="642925"/>
                  </a:lnTo>
                  <a:lnTo>
                    <a:pt x="0" y="16073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0731" rIns="206099" bIns="16073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500" kern="1200"/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15252377" y="4314708"/>
              <a:ext cx="3240551" cy="6842219"/>
            </a:xfrm>
            <a:custGeom>
              <a:avLst/>
              <a:gdLst>
                <a:gd name="connsiteX0" fmla="*/ 0 w 3240551"/>
                <a:gd name="connsiteY0" fmla="*/ 324055 h 6842219"/>
                <a:gd name="connsiteX1" fmla="*/ 324055 w 3240551"/>
                <a:gd name="connsiteY1" fmla="*/ 0 h 6842219"/>
                <a:gd name="connsiteX2" fmla="*/ 2916496 w 3240551"/>
                <a:gd name="connsiteY2" fmla="*/ 0 h 6842219"/>
                <a:gd name="connsiteX3" fmla="*/ 3240551 w 3240551"/>
                <a:gd name="connsiteY3" fmla="*/ 324055 h 6842219"/>
                <a:gd name="connsiteX4" fmla="*/ 3240551 w 3240551"/>
                <a:gd name="connsiteY4" fmla="*/ 6518164 h 6842219"/>
                <a:gd name="connsiteX5" fmla="*/ 2916496 w 3240551"/>
                <a:gd name="connsiteY5" fmla="*/ 6842219 h 6842219"/>
                <a:gd name="connsiteX6" fmla="*/ 324055 w 3240551"/>
                <a:gd name="connsiteY6" fmla="*/ 6842219 h 6842219"/>
                <a:gd name="connsiteX7" fmla="*/ 0 w 3240551"/>
                <a:gd name="connsiteY7" fmla="*/ 6518164 h 6842219"/>
                <a:gd name="connsiteX8" fmla="*/ 0 w 3240551"/>
                <a:gd name="connsiteY8" fmla="*/ 324055 h 684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551" h="6842219">
                  <a:moveTo>
                    <a:pt x="0" y="324055"/>
                  </a:moveTo>
                  <a:cubicBezTo>
                    <a:pt x="0" y="145084"/>
                    <a:pt x="145084" y="0"/>
                    <a:pt x="324055" y="0"/>
                  </a:cubicBezTo>
                  <a:lnTo>
                    <a:pt x="2916496" y="0"/>
                  </a:lnTo>
                  <a:cubicBezTo>
                    <a:pt x="3095467" y="0"/>
                    <a:pt x="3240551" y="145084"/>
                    <a:pt x="3240551" y="324055"/>
                  </a:cubicBezTo>
                  <a:lnTo>
                    <a:pt x="3240551" y="6518164"/>
                  </a:lnTo>
                  <a:cubicBezTo>
                    <a:pt x="3240551" y="6697135"/>
                    <a:pt x="3095467" y="6842219"/>
                    <a:pt x="2916496" y="6842219"/>
                  </a:cubicBezTo>
                  <a:lnTo>
                    <a:pt x="324055" y="6842219"/>
                  </a:lnTo>
                  <a:cubicBezTo>
                    <a:pt x="145084" y="6842219"/>
                    <a:pt x="0" y="6697135"/>
                    <a:pt x="0" y="6518164"/>
                  </a:cubicBezTo>
                  <a:lnTo>
                    <a:pt x="0" y="32405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022" tIns="213022" rIns="213022" bIns="213022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kern="1200" dirty="0" smtClean="0"/>
                <a:t>Έκδοση προσφοράς όρων σύνδεσης</a:t>
              </a:r>
              <a:endParaRPr lang="el-GR" sz="3200" kern="1200" dirty="0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18816983" y="7333990"/>
              <a:ext cx="686996" cy="803656"/>
            </a:xfrm>
            <a:custGeom>
              <a:avLst/>
              <a:gdLst>
                <a:gd name="connsiteX0" fmla="*/ 0 w 686996"/>
                <a:gd name="connsiteY0" fmla="*/ 160731 h 803656"/>
                <a:gd name="connsiteX1" fmla="*/ 343498 w 686996"/>
                <a:gd name="connsiteY1" fmla="*/ 160731 h 803656"/>
                <a:gd name="connsiteX2" fmla="*/ 343498 w 686996"/>
                <a:gd name="connsiteY2" fmla="*/ 0 h 803656"/>
                <a:gd name="connsiteX3" fmla="*/ 686996 w 686996"/>
                <a:gd name="connsiteY3" fmla="*/ 401828 h 803656"/>
                <a:gd name="connsiteX4" fmla="*/ 343498 w 686996"/>
                <a:gd name="connsiteY4" fmla="*/ 803656 h 803656"/>
                <a:gd name="connsiteX5" fmla="*/ 343498 w 686996"/>
                <a:gd name="connsiteY5" fmla="*/ 642925 h 803656"/>
                <a:gd name="connsiteX6" fmla="*/ 0 w 686996"/>
                <a:gd name="connsiteY6" fmla="*/ 642925 h 803656"/>
                <a:gd name="connsiteX7" fmla="*/ 0 w 686996"/>
                <a:gd name="connsiteY7" fmla="*/ 160731 h 80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996" h="803656">
                  <a:moveTo>
                    <a:pt x="0" y="160731"/>
                  </a:moveTo>
                  <a:lnTo>
                    <a:pt x="343498" y="160731"/>
                  </a:lnTo>
                  <a:lnTo>
                    <a:pt x="343498" y="0"/>
                  </a:lnTo>
                  <a:lnTo>
                    <a:pt x="686996" y="401828"/>
                  </a:lnTo>
                  <a:lnTo>
                    <a:pt x="343498" y="803656"/>
                  </a:lnTo>
                  <a:lnTo>
                    <a:pt x="343498" y="642925"/>
                  </a:lnTo>
                  <a:lnTo>
                    <a:pt x="0" y="642925"/>
                  </a:lnTo>
                  <a:lnTo>
                    <a:pt x="0" y="160731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0731" rIns="206099" bIns="16073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500" kern="1200"/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19789148" y="4314708"/>
              <a:ext cx="3240551" cy="6842219"/>
            </a:xfrm>
            <a:custGeom>
              <a:avLst/>
              <a:gdLst>
                <a:gd name="connsiteX0" fmla="*/ 0 w 3240551"/>
                <a:gd name="connsiteY0" fmla="*/ 324055 h 6842219"/>
                <a:gd name="connsiteX1" fmla="*/ 324055 w 3240551"/>
                <a:gd name="connsiteY1" fmla="*/ 0 h 6842219"/>
                <a:gd name="connsiteX2" fmla="*/ 2916496 w 3240551"/>
                <a:gd name="connsiteY2" fmla="*/ 0 h 6842219"/>
                <a:gd name="connsiteX3" fmla="*/ 3240551 w 3240551"/>
                <a:gd name="connsiteY3" fmla="*/ 324055 h 6842219"/>
                <a:gd name="connsiteX4" fmla="*/ 3240551 w 3240551"/>
                <a:gd name="connsiteY4" fmla="*/ 6518164 h 6842219"/>
                <a:gd name="connsiteX5" fmla="*/ 2916496 w 3240551"/>
                <a:gd name="connsiteY5" fmla="*/ 6842219 h 6842219"/>
                <a:gd name="connsiteX6" fmla="*/ 324055 w 3240551"/>
                <a:gd name="connsiteY6" fmla="*/ 6842219 h 6842219"/>
                <a:gd name="connsiteX7" fmla="*/ 0 w 3240551"/>
                <a:gd name="connsiteY7" fmla="*/ 6518164 h 6842219"/>
                <a:gd name="connsiteX8" fmla="*/ 0 w 3240551"/>
                <a:gd name="connsiteY8" fmla="*/ 324055 h 684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551" h="6842219">
                  <a:moveTo>
                    <a:pt x="0" y="324055"/>
                  </a:moveTo>
                  <a:cubicBezTo>
                    <a:pt x="0" y="145084"/>
                    <a:pt x="145084" y="0"/>
                    <a:pt x="324055" y="0"/>
                  </a:cubicBezTo>
                  <a:lnTo>
                    <a:pt x="2916496" y="0"/>
                  </a:lnTo>
                  <a:cubicBezTo>
                    <a:pt x="3095467" y="0"/>
                    <a:pt x="3240551" y="145084"/>
                    <a:pt x="3240551" y="324055"/>
                  </a:cubicBezTo>
                  <a:lnTo>
                    <a:pt x="3240551" y="6518164"/>
                  </a:lnTo>
                  <a:cubicBezTo>
                    <a:pt x="3240551" y="6697135"/>
                    <a:pt x="3095467" y="6842219"/>
                    <a:pt x="2916496" y="6842219"/>
                  </a:cubicBezTo>
                  <a:lnTo>
                    <a:pt x="324055" y="6842219"/>
                  </a:lnTo>
                  <a:cubicBezTo>
                    <a:pt x="145084" y="6842219"/>
                    <a:pt x="0" y="6697135"/>
                    <a:pt x="0" y="6518164"/>
                  </a:cubicBezTo>
                  <a:lnTo>
                    <a:pt x="0" y="32405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022" tIns="213022" rIns="213022" bIns="213022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kern="1200" dirty="0" smtClean="0"/>
                <a:t>Κατάρτιση σύμβασης σύνδεσης</a:t>
              </a:r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3200" kern="1200" dirty="0" smtClean="0"/>
            </a:p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200" kern="1200" dirty="0" smtClean="0"/>
                <a:t>Κατάρτιση σύμβασης υλοποίησης έργων σύνδεσης αν απαιτείται</a:t>
              </a:r>
              <a:endParaRPr lang="el-GR" sz="3200" kern="1200" dirty="0"/>
            </a:p>
          </p:txBody>
        </p:sp>
      </p:grpSp>
      <p:pic>
        <p:nvPicPr>
          <p:cNvPr id="44" name="Εικόνα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655" y="10315192"/>
            <a:ext cx="2271359" cy="1514240"/>
          </a:xfrm>
          <a:prstGeom prst="rect">
            <a:avLst/>
          </a:prstGeom>
        </p:spPr>
      </p:pic>
      <p:pic>
        <p:nvPicPr>
          <p:cNvPr id="45" name="Εικόνα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413" y="8452300"/>
            <a:ext cx="2589845" cy="1457344"/>
          </a:xfrm>
          <a:prstGeom prst="rect">
            <a:avLst/>
          </a:prstGeom>
        </p:spPr>
      </p:pic>
      <p:sp>
        <p:nvSpPr>
          <p:cNvPr id="46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7508414" y="9971147"/>
            <a:ext cx="4076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 smtClean="0"/>
              <a:t>ή</a:t>
            </a:r>
          </a:p>
        </p:txBody>
      </p:sp>
      <p:sp>
        <p:nvSpPr>
          <p:cNvPr id="3" name="Δεξί άγκιστρο 2"/>
          <p:cNvSpPr/>
          <p:nvPr/>
        </p:nvSpPr>
        <p:spPr>
          <a:xfrm rot="5400000">
            <a:off x="17256973" y="1443652"/>
            <a:ext cx="728685" cy="13037685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54" name="Εικόνα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84" y="8452300"/>
            <a:ext cx="2589845" cy="1457344"/>
          </a:xfrm>
          <a:prstGeom prst="rect">
            <a:avLst/>
          </a:prstGeom>
        </p:spPr>
      </p:pic>
      <p:pic>
        <p:nvPicPr>
          <p:cNvPr id="56" name="Εικόνα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18" y="10315192"/>
            <a:ext cx="2271359" cy="1514240"/>
          </a:xfrm>
          <a:prstGeom prst="rect">
            <a:avLst/>
          </a:prstGeom>
        </p:spPr>
      </p:pic>
      <p:pic>
        <p:nvPicPr>
          <p:cNvPr id="57" name="Εικόνα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76" y="8452300"/>
            <a:ext cx="2589845" cy="1457344"/>
          </a:xfrm>
          <a:prstGeom prst="rect">
            <a:avLst/>
          </a:prstGeom>
        </p:spPr>
      </p:pic>
      <p:sp>
        <p:nvSpPr>
          <p:cNvPr id="60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7830361" y="9971147"/>
            <a:ext cx="94787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 smtClean="0"/>
              <a:t>και</a:t>
            </a: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0816"/>
            <a:ext cx="3922776" cy="2615184"/>
          </a:xfrm>
          <a:prstGeom prst="rect">
            <a:avLst/>
          </a:prstGeom>
        </p:spPr>
      </p:pic>
      <p:sp>
        <p:nvSpPr>
          <p:cNvPr id="24" name="01"/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el-GR" sz="3600" dirty="0" smtClean="0"/>
              <a:t>04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231047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0816"/>
            <a:ext cx="3922776" cy="2615184"/>
          </a:xfrm>
          <a:prstGeom prst="rect">
            <a:avLst/>
          </a:prstGeom>
        </p:spPr>
      </p:pic>
      <p:sp>
        <p:nvSpPr>
          <p:cNvPr id="58" name="Line"/>
          <p:cNvSpPr/>
          <p:nvPr/>
        </p:nvSpPr>
        <p:spPr>
          <a:xfrm>
            <a:off x="2175442" y="62578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2175442" y="944857"/>
            <a:ext cx="21726974" cy="1047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Μ</a:t>
            </a:r>
            <a:r>
              <a:rPr lang="el-GR" dirty="0" smtClean="0">
                <a:solidFill>
                  <a:srgbClr val="005DA9"/>
                </a:solidFill>
              </a:rPr>
              <a:t>οντέλα σύνδεσης</a:t>
            </a:r>
            <a:endParaRPr lang="en-GB" dirty="0">
              <a:solidFill>
                <a:srgbClr val="005DA9"/>
              </a:solidFill>
            </a:endParaRPr>
          </a:p>
        </p:txBody>
      </p:sp>
      <p:sp>
        <p:nvSpPr>
          <p:cNvPr id="9" name="01"/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el-GR" sz="3600" dirty="0" smtClean="0"/>
              <a:t>1</a:t>
            </a:r>
            <a:r>
              <a:rPr lang="en-US" sz="3600" dirty="0" smtClean="0"/>
              <a:t>4</a:t>
            </a:r>
            <a:endParaRPr sz="36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441" y="2118664"/>
            <a:ext cx="21202955" cy="82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30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2175442" y="625785"/>
            <a:ext cx="1473201" cy="1"/>
          </a:xfrm>
          <a:prstGeom prst="line">
            <a:avLst/>
          </a:prstGeom>
          <a:ln w="203200">
            <a:solidFill>
              <a:srgbClr val="005BA3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2175442" y="997509"/>
            <a:ext cx="21726974" cy="1038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 smtClean="0">
                <a:solidFill>
                  <a:srgbClr val="005DA9"/>
                </a:solidFill>
              </a:rPr>
              <a:t>Ν</a:t>
            </a:r>
            <a:r>
              <a:rPr lang="el-GR" dirty="0">
                <a:solidFill>
                  <a:srgbClr val="005DA9"/>
                </a:solidFill>
              </a:rPr>
              <a:t>. </a:t>
            </a:r>
            <a:r>
              <a:rPr lang="el-GR" dirty="0" smtClean="0">
                <a:solidFill>
                  <a:srgbClr val="005DA9"/>
                </a:solidFill>
              </a:rPr>
              <a:t>4685/2020: Εφαρμογή</a:t>
            </a:r>
            <a:endParaRPr lang="el-GR" dirty="0">
              <a:solidFill>
                <a:srgbClr val="005DA9"/>
              </a:solidFill>
            </a:endParaRPr>
          </a:p>
        </p:txBody>
      </p:sp>
      <p:sp>
        <p:nvSpPr>
          <p:cNvPr id="6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2175442" y="3627730"/>
            <a:ext cx="20875175" cy="588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sz="3600" dirty="0">
                <a:solidFill>
                  <a:srgbClr val="66686C"/>
                </a:solidFill>
                <a:latin typeface="Roboto"/>
                <a:ea typeface="Roboto"/>
                <a:cs typeface="Roboto"/>
              </a:rPr>
              <a:t>Αιτήματα</a:t>
            </a:r>
            <a:r>
              <a:rPr lang="en-US" sz="3600" dirty="0">
                <a:solidFill>
                  <a:srgbClr val="66686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l-GR" sz="3600" dirty="0">
                <a:solidFill>
                  <a:srgbClr val="66686C"/>
                </a:solidFill>
                <a:latin typeface="Roboto"/>
                <a:ea typeface="Roboto"/>
                <a:cs typeface="Roboto"/>
              </a:rPr>
              <a:t>προς Διαχειριστές</a:t>
            </a: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dirty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dirty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dirty="0" smtClean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dirty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l-GR" dirty="0" smtClean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 smtClean="0"/>
              <a:t>Εφαρμογή Μοντέλου </a:t>
            </a:r>
            <a:r>
              <a:rPr lang="en-US" smtClean="0"/>
              <a:t>2</a:t>
            </a:r>
            <a:r>
              <a:rPr lang="el-GR" smtClean="0"/>
              <a:t> </a:t>
            </a:r>
            <a:r>
              <a:rPr lang="el-GR" dirty="0" smtClean="0"/>
              <a:t>από ΔΕΔΔΗΕ σε 120 σταθμούς στην </a:t>
            </a:r>
            <a:r>
              <a:rPr lang="el-GR" dirty="0" err="1" smtClean="0"/>
              <a:t>Αιτ</a:t>
            </a:r>
            <a:r>
              <a:rPr lang="el-GR" dirty="0" smtClean="0"/>
              <a:t>/</a:t>
            </a:r>
            <a:r>
              <a:rPr lang="el-GR" dirty="0" err="1" smtClean="0"/>
              <a:t>νία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96Μ</a:t>
            </a:r>
            <a:r>
              <a:rPr lang="en-US" dirty="0" smtClean="0"/>
              <a:t>W)</a:t>
            </a:r>
            <a:endParaRPr lang="el-GR" dirty="0" smtClean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0816"/>
            <a:ext cx="3922776" cy="2615184"/>
          </a:xfrm>
          <a:prstGeom prst="rect">
            <a:avLst/>
          </a:prstGeom>
        </p:spPr>
      </p:pic>
      <p:sp>
        <p:nvSpPr>
          <p:cNvPr id="8" name="01"/>
          <p:cNvSpPr txBox="1"/>
          <p:nvPr/>
        </p:nvSpPr>
        <p:spPr>
          <a:xfrm>
            <a:off x="0" y="193421"/>
            <a:ext cx="1315964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el-GR" sz="3600" dirty="0" smtClean="0"/>
              <a:t>1</a:t>
            </a:r>
            <a:r>
              <a:rPr lang="en-US" sz="3600" dirty="0" smtClean="0"/>
              <a:t>5</a:t>
            </a:r>
            <a:endParaRPr sz="36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442" y="4416856"/>
            <a:ext cx="13341406" cy="21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06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τρίγωνο 3"/>
          <p:cNvSpPr/>
          <p:nvPr/>
        </p:nvSpPr>
        <p:spPr>
          <a:xfrm>
            <a:off x="-18288" y="8851392"/>
            <a:ext cx="10631424" cy="4864608"/>
          </a:xfrm>
          <a:prstGeom prst="rtTriangl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56" y="10814304"/>
            <a:ext cx="4352544" cy="290169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11125130"/>
            <a:ext cx="4604231" cy="2590869"/>
          </a:xfrm>
          <a:prstGeom prst="rect">
            <a:avLst/>
          </a:prstGeom>
        </p:spPr>
      </p:pic>
      <p:sp>
        <p:nvSpPr>
          <p:cNvPr id="10" name="Annual Strategy Meeting 2020…"/>
          <p:cNvSpPr txBox="1"/>
          <p:nvPr/>
        </p:nvSpPr>
        <p:spPr>
          <a:xfrm>
            <a:off x="2972065" y="3731780"/>
            <a:ext cx="8686534" cy="1047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/>
              <a:t>Ευχαριστούμε</a:t>
            </a:r>
          </a:p>
        </p:txBody>
      </p:sp>
      <p:sp>
        <p:nvSpPr>
          <p:cNvPr id="11" name="Line"/>
          <p:cNvSpPr/>
          <p:nvPr/>
        </p:nvSpPr>
        <p:spPr>
          <a:xfrm>
            <a:off x="3112742" y="3207898"/>
            <a:ext cx="1473201" cy="1"/>
          </a:xfrm>
          <a:prstGeom prst="line">
            <a:avLst/>
          </a:prstGeom>
          <a:ln w="2032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6984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196</Words>
  <Application>Microsoft Office PowerPoint</Application>
  <PresentationFormat>Προσαρμογή</PresentationFormat>
  <Paragraphs>47</Paragraphs>
  <Slides>6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Helvetica Neue</vt:lpstr>
      <vt:lpstr>Helvetica Neue Medium</vt:lpstr>
      <vt:lpstr>Roboto</vt:lpstr>
      <vt:lpstr>Roboto Black</vt:lpstr>
      <vt:lpstr>Roboto Light</vt:lpstr>
      <vt:lpstr>Wingdings</vt:lpstr>
      <vt:lpstr>21_BasicWhite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25</cp:revision>
  <dcterms:modified xsi:type="dcterms:W3CDTF">2020-07-21T11:44:58Z</dcterms:modified>
</cp:coreProperties>
</file>