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4"/>
  </p:notesMasterIdLst>
  <p:sldIdLst>
    <p:sldId id="443" r:id="rId2"/>
    <p:sldId id="441" r:id="rId3"/>
    <p:sldId id="257" r:id="rId4"/>
    <p:sldId id="270" r:id="rId5"/>
    <p:sldId id="280" r:id="rId6"/>
    <p:sldId id="259" r:id="rId7"/>
    <p:sldId id="271" r:id="rId8"/>
    <p:sldId id="281" r:id="rId9"/>
    <p:sldId id="260" r:id="rId10"/>
    <p:sldId id="261" r:id="rId11"/>
    <p:sldId id="272" r:id="rId12"/>
    <p:sldId id="282" r:id="rId13"/>
    <p:sldId id="262" r:id="rId14"/>
    <p:sldId id="263" r:id="rId15"/>
    <p:sldId id="273" r:id="rId16"/>
    <p:sldId id="283" r:id="rId17"/>
    <p:sldId id="264" r:id="rId18"/>
    <p:sldId id="274" r:id="rId19"/>
    <p:sldId id="284" r:id="rId20"/>
    <p:sldId id="265" r:id="rId21"/>
    <p:sldId id="266" r:id="rId22"/>
    <p:sldId id="267" r:id="rId23"/>
    <p:sldId id="276" r:id="rId24"/>
    <p:sldId id="286" r:id="rId25"/>
    <p:sldId id="268" r:id="rId26"/>
    <p:sldId id="277" r:id="rId27"/>
    <p:sldId id="287" r:id="rId28"/>
    <p:sldId id="269" r:id="rId29"/>
    <p:sldId id="278" r:id="rId30"/>
    <p:sldId id="288" r:id="rId31"/>
    <p:sldId id="279" r:id="rId32"/>
    <p:sldId id="444" r:id="rId33"/>
  </p:sldIdLst>
  <p:sldSz cx="10826750" cy="8120063" type="B4ISO"/>
  <p:notesSz cx="6858000" cy="9144000"/>
  <p:defaultTextStyle>
    <a:defPPr>
      <a:defRPr lang="en-US"/>
    </a:defPPr>
    <a:lvl1pPr marL="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655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3110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9663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66215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2768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9932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15877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32431" algn="l" defTabSz="103311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8">
          <p15:clr>
            <a:srgbClr val="A4A3A4"/>
          </p15:clr>
        </p15:guide>
        <p15:guide id="2" pos="3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7C941"/>
    <a:srgbClr val="7C8A30"/>
    <a:srgbClr val="576250"/>
    <a:srgbClr val="FEFDFD"/>
    <a:srgbClr val="FFFFFF"/>
    <a:srgbClr val="D9D9D9"/>
    <a:srgbClr val="00206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FF02E9-7C64-4531-9909-120D87973E30}" v="4" dt="2021-06-02T14:03:37.458"/>
  </p1510:revLst>
</p1510:revInfo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-1446" y="-96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%20Boss\Documents\3-REPOSITION\2021\7%20-%20&#922;&#955;&#953;&#956;&#945;&#964;&#953;&#954;&#942;%20&#913;&#955;&#955;&#945;&#947;&#942;\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Sheet1!$B$3:$B$5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Sheet1!$E$3:$E$5</c:f>
              <c:numCache>
                <c:formatCode>0.0</c:formatCode>
                <c:ptCount val="3"/>
                <c:pt idx="0">
                  <c:v>98.214285714285722</c:v>
                </c:pt>
                <c:pt idx="1">
                  <c:v>1.4705882352941178</c:v>
                </c:pt>
                <c:pt idx="2">
                  <c:v>0.31512605042016806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FD-4D66-A6ED-B5ACEAE19017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zero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Sheet1!$B$99:$B$103</c:f>
              <c:strCache>
                <c:ptCount val="5"/>
                <c:pt idx="0">
                  <c:v>Πολύ Αρνητική</c:v>
                </c:pt>
                <c:pt idx="1">
                  <c:v>Αρνητική</c:v>
                </c:pt>
                <c:pt idx="2">
                  <c:v>Θετική</c:v>
                </c:pt>
                <c:pt idx="3">
                  <c:v>Πολύ Θετική</c:v>
                </c:pt>
                <c:pt idx="4">
                  <c:v>ΔΓ/ΔΑ</c:v>
                </c:pt>
              </c:strCache>
            </c:strRef>
          </c:cat>
          <c:val>
            <c:numRef>
              <c:f>Sheet1!$E$99:$E$103</c:f>
              <c:numCache>
                <c:formatCode>0.0</c:formatCode>
                <c:ptCount val="5"/>
                <c:pt idx="0">
                  <c:v>2.2316684378320937</c:v>
                </c:pt>
                <c:pt idx="1">
                  <c:v>16.471838469713074</c:v>
                </c:pt>
                <c:pt idx="2">
                  <c:v>56.216790648246544</c:v>
                </c:pt>
                <c:pt idx="3">
                  <c:v>11.370882040382572</c:v>
                </c:pt>
                <c:pt idx="4">
                  <c:v>13.708820403825715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E2-4AE0-834D-DC8D7E0992D0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zero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Sheet1!$B$110:$B$112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Sheet1!$E$110:$E$112</c:f>
              <c:numCache>
                <c:formatCode>0.0</c:formatCode>
                <c:ptCount val="3"/>
                <c:pt idx="0">
                  <c:v>30.670926517571882</c:v>
                </c:pt>
                <c:pt idx="1">
                  <c:v>58.466453674121411</c:v>
                </c:pt>
                <c:pt idx="2">
                  <c:v>10.862619808306713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08-49E2-B145-6FCF2BD2735D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zero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Sheet1!$B$119:$B$123</c:f>
              <c:strCache>
                <c:ptCount val="5"/>
                <c:pt idx="0">
                  <c:v>Καθόλου</c:v>
                </c:pt>
                <c:pt idx="1">
                  <c:v>Λίγο</c:v>
                </c:pt>
                <c:pt idx="2">
                  <c:v>Πολύ</c:v>
                </c:pt>
                <c:pt idx="3">
                  <c:v>Αποκλειστικά</c:v>
                </c:pt>
                <c:pt idx="4">
                  <c:v>ΔΓ/ΔΑ</c:v>
                </c:pt>
              </c:strCache>
            </c:strRef>
          </c:cat>
          <c:val>
            <c:numRef>
              <c:f>Sheet1!$E$119:$E$123</c:f>
              <c:numCache>
                <c:formatCode>0.0</c:formatCode>
                <c:ptCount val="5"/>
                <c:pt idx="0">
                  <c:v>16.878980891719742</c:v>
                </c:pt>
                <c:pt idx="1">
                  <c:v>12.845010615711255</c:v>
                </c:pt>
                <c:pt idx="2">
                  <c:v>44.161358811040337</c:v>
                </c:pt>
                <c:pt idx="3">
                  <c:v>14.543524416135881</c:v>
                </c:pt>
                <c:pt idx="4">
                  <c:v>11.57112526539278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51-4EFB-A993-FEB2DD404A56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zero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Sheet2!$B$25</c:f>
              <c:strCache>
                <c:ptCount val="1"/>
                <c:pt idx="0">
                  <c:v>Ελάχιστα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Sheet2!$B$26:$B$30</c:f>
              <c:numCache>
                <c:formatCode>0.0</c:formatCode>
                <c:ptCount val="5"/>
                <c:pt idx="0">
                  <c:v>1.6985138004246285</c:v>
                </c:pt>
                <c:pt idx="1">
                  <c:v>1.48619957537155</c:v>
                </c:pt>
                <c:pt idx="2">
                  <c:v>1.381509032943677</c:v>
                </c:pt>
                <c:pt idx="3">
                  <c:v>0.74626865671641807</c:v>
                </c:pt>
                <c:pt idx="4">
                  <c:v>0.42507970244420834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A0-4802-9C61-EDC316E7CDC5}"/>
            </c:ext>
          </c:extLst>
        </c:ser>
        <c:ser>
          <c:idx val="1"/>
          <c:order val="1"/>
          <c:tx>
            <c:strRef>
              <c:f>Sheet2!$C$25</c:f>
              <c:strCache>
                <c:ptCount val="1"/>
                <c:pt idx="0">
                  <c:v>Λίγο</c:v>
                </c:pt>
              </c:strCache>
            </c:strRef>
          </c:tx>
          <c:dLbls>
            <c:dLbl>
              <c:idx val="0"/>
              <c:layout>
                <c:manualLayout>
                  <c:x val="5.2134245682632779E-3"/>
                  <c:y val="-2.737562289490828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A0-4802-9C61-EDC316E7CDC5}"/>
                </c:ext>
              </c:extLst>
            </c:dLbl>
            <c:dLbl>
              <c:idx val="1"/>
              <c:layout>
                <c:manualLayout>
                  <c:x val="5.2134245682632779E-3"/>
                  <c:y val="-2.948144004067046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A0-4802-9C61-EDC316E7CDC5}"/>
                </c:ext>
              </c:extLst>
            </c:dLbl>
            <c:dLbl>
              <c:idx val="2"/>
              <c:layout>
                <c:manualLayout>
                  <c:x val="1.3033561420658197E-3"/>
                  <c:y val="-3.15872571864326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A0-4802-9C61-EDC316E7CDC5}"/>
                </c:ext>
              </c:extLst>
            </c:dLbl>
            <c:dLbl>
              <c:idx val="3"/>
              <c:layout>
                <c:manualLayout>
                  <c:x val="3.9100684261974585E-3"/>
                  <c:y val="-3.3693074332194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A0-4802-9C61-EDC316E7CDC5}"/>
                </c:ext>
              </c:extLst>
            </c:dLbl>
            <c:dLbl>
              <c:idx val="4"/>
              <c:layout>
                <c:manualLayout>
                  <c:x val="1.3033561420658197E-3"/>
                  <c:y val="3.15872571864326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A0-4802-9C61-EDC316E7CD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Sheet2!$C$26:$C$30</c:f>
              <c:numCache>
                <c:formatCode>0.0</c:formatCode>
                <c:ptCount val="5"/>
                <c:pt idx="0">
                  <c:v>1.804670912951168</c:v>
                </c:pt>
                <c:pt idx="1">
                  <c:v>1.2738853503184711</c:v>
                </c:pt>
                <c:pt idx="2">
                  <c:v>0.53134962805526031</c:v>
                </c:pt>
                <c:pt idx="3">
                  <c:v>0.63965884861407285</c:v>
                </c:pt>
                <c:pt idx="4">
                  <c:v>0.31880977683315631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9A0-4802-9C61-EDC316E7CDC5}"/>
            </c:ext>
          </c:extLst>
        </c:ser>
        <c:ser>
          <c:idx val="2"/>
          <c:order val="2"/>
          <c:tx>
            <c:strRef>
              <c:f>Sheet2!$D$25</c:f>
              <c:strCache>
                <c:ptCount val="1"/>
                <c:pt idx="0">
                  <c:v>Μέτρια</c:v>
                </c:pt>
              </c:strCache>
            </c:strRef>
          </c:tx>
          <c:dLbls>
            <c:dLbl>
              <c:idx val="4"/>
              <c:layout>
                <c:manualLayout>
                  <c:x val="5.2134245682632779E-3"/>
                  <c:y val="-3.158725718643264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A0-4802-9C61-EDC316E7CD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Sheet2!$D$26:$D$30</c:f>
              <c:numCache>
                <c:formatCode>0.0</c:formatCode>
                <c:ptCount val="5"/>
                <c:pt idx="0">
                  <c:v>13.588110403397026</c:v>
                </c:pt>
                <c:pt idx="1">
                  <c:v>7.7494692144373687</c:v>
                </c:pt>
                <c:pt idx="2">
                  <c:v>6.6950053134962797</c:v>
                </c:pt>
                <c:pt idx="3">
                  <c:v>5.5437100213219619</c:v>
                </c:pt>
                <c:pt idx="4">
                  <c:v>3.1880977683315637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9A0-4802-9C61-EDC316E7CDC5}"/>
            </c:ext>
          </c:extLst>
        </c:ser>
        <c:ser>
          <c:idx val="3"/>
          <c:order val="3"/>
          <c:tx>
            <c:strRef>
              <c:f>Sheet2!$E$25</c:f>
              <c:strCache>
                <c:ptCount val="1"/>
                <c:pt idx="0">
                  <c:v>Πολύ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Sheet2!$E$26:$E$30</c:f>
              <c:numCache>
                <c:formatCode>0.0</c:formatCode>
                <c:ptCount val="5"/>
                <c:pt idx="0">
                  <c:v>37.261146496815286</c:v>
                </c:pt>
                <c:pt idx="1">
                  <c:v>33.121019108280258</c:v>
                </c:pt>
                <c:pt idx="2">
                  <c:v>34.431455897980868</c:v>
                </c:pt>
                <c:pt idx="3">
                  <c:v>33.155650319829434</c:v>
                </c:pt>
                <c:pt idx="4">
                  <c:v>27.948990435706691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49A0-4802-9C61-EDC316E7CDC5}"/>
            </c:ext>
          </c:extLst>
        </c:ser>
        <c:ser>
          <c:idx val="4"/>
          <c:order val="4"/>
          <c:tx>
            <c:strRef>
              <c:f>Sheet2!$F$25</c:f>
              <c:strCache>
                <c:ptCount val="1"/>
                <c:pt idx="0">
                  <c:v>Πάρα Πολύ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Sheet2!$F$26:$F$30</c:f>
              <c:numCache>
                <c:formatCode>0.0</c:formatCode>
                <c:ptCount val="5"/>
                <c:pt idx="0">
                  <c:v>38.535031847133766</c:v>
                </c:pt>
                <c:pt idx="1">
                  <c:v>54.670912951167736</c:v>
                </c:pt>
                <c:pt idx="2">
                  <c:v>55.685441020191284</c:v>
                </c:pt>
                <c:pt idx="3">
                  <c:v>58.315565031982942</c:v>
                </c:pt>
                <c:pt idx="4">
                  <c:v>67.587672688629112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9A0-4802-9C61-EDC316E7CDC5}"/>
            </c:ext>
          </c:extLst>
        </c:ser>
        <c:ser>
          <c:idx val="5"/>
          <c:order val="5"/>
          <c:tx>
            <c:strRef>
              <c:f>Sheet2!$G$25</c:f>
              <c:strCache>
                <c:ptCount val="1"/>
                <c:pt idx="0">
                  <c:v>ΔΞ/ΔΑ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Sheet2!$A$26:$A$30</c:f>
              <c:strCache>
                <c:ptCount val="5"/>
                <c:pt idx="0">
                  <c:v>Γεωπολιτικά</c:v>
                </c:pt>
                <c:pt idx="1">
                  <c:v>Ασφάλεια</c:v>
                </c:pt>
                <c:pt idx="2">
                  <c:v>Κλιματική Αλλαγή</c:v>
                </c:pt>
                <c:pt idx="3">
                  <c:v>Οικονομία</c:v>
                </c:pt>
                <c:pt idx="4">
                  <c:v>Ανεργία</c:v>
                </c:pt>
              </c:strCache>
            </c:strRef>
          </c:cat>
          <c:val>
            <c:numRef>
              <c:f>Sheet2!$G$26:$G$30</c:f>
              <c:numCache>
                <c:formatCode>0.0</c:formatCode>
                <c:ptCount val="5"/>
                <c:pt idx="0">
                  <c:v>7.1125265392781296</c:v>
                </c:pt>
                <c:pt idx="1">
                  <c:v>1.6985138004246285</c:v>
                </c:pt>
                <c:pt idx="2">
                  <c:v>1.2752391073326246</c:v>
                </c:pt>
                <c:pt idx="3">
                  <c:v>1.5991471215351813</c:v>
                </c:pt>
                <c:pt idx="4">
                  <c:v>0.53134962805526031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49A0-4802-9C61-EDC316E7CDC5}"/>
            </c:ext>
          </c:extLst>
        </c:ser>
        <c:dLbls>
          <c:showVal val="1"/>
        </c:dLbls>
        <c:gapWidth val="95"/>
        <c:gapDepth val="95"/>
        <c:shape val="box"/>
        <c:axId val="117108736"/>
        <c:axId val="117110272"/>
        <c:axId val="0"/>
      </c:bar3DChart>
      <c:catAx>
        <c:axId val="117108736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7110272"/>
        <c:crosses val="autoZero"/>
        <c:auto val="1"/>
        <c:lblAlgn val="ctr"/>
        <c:lblOffset val="100"/>
      </c:catAx>
      <c:valAx>
        <c:axId val="117110272"/>
        <c:scaling>
          <c:orientation val="minMax"/>
        </c:scaling>
        <c:delete val="1"/>
        <c:axPos val="b"/>
        <c:numFmt formatCode="0%" sourceLinked="1"/>
        <c:tickLblPos val="none"/>
        <c:crossAx val="117108736"/>
        <c:crosses val="autoZero"/>
        <c:crossBetween val="between"/>
      </c:valAx>
    </c:plotArea>
    <c:legend>
      <c:legendPos val="t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Sheet1!$B$11:$B$13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Sheet1!$E$11:$E$13</c:f>
              <c:numCache>
                <c:formatCode>0.0</c:formatCode>
                <c:ptCount val="3"/>
                <c:pt idx="0">
                  <c:v>92.185850052798287</c:v>
                </c:pt>
                <c:pt idx="1">
                  <c:v>6.0190073917634646</c:v>
                </c:pt>
                <c:pt idx="2">
                  <c:v>1.7951425554382261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AB-4670-9E0C-336211B2C493}"/>
            </c:ext>
          </c:extLst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Sheet2!$B$2</c:f>
              <c:strCache>
                <c:ptCount val="1"/>
                <c:pt idx="0">
                  <c:v>Ελάχιστα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Sheet2!$B$3:$B$11</c:f>
              <c:numCache>
                <c:formatCode>0.0</c:formatCode>
                <c:ptCount val="9"/>
                <c:pt idx="0">
                  <c:v>1.6931216931216928</c:v>
                </c:pt>
                <c:pt idx="1">
                  <c:v>1.8967334035827188</c:v>
                </c:pt>
                <c:pt idx="2">
                  <c:v>5.3854276663146781</c:v>
                </c:pt>
                <c:pt idx="3">
                  <c:v>13.052631578947373</c:v>
                </c:pt>
                <c:pt idx="4">
                  <c:v>27.813163481953293</c:v>
                </c:pt>
                <c:pt idx="5">
                  <c:v>36.143308746048469</c:v>
                </c:pt>
                <c:pt idx="6">
                  <c:v>47.102212855637504</c:v>
                </c:pt>
                <c:pt idx="7">
                  <c:v>51.265822784810133</c:v>
                </c:pt>
                <c:pt idx="8">
                  <c:v>65.750528541226217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22-4329-BC95-F61A0C2BB02D}"/>
            </c:ext>
          </c:extLst>
        </c:ser>
        <c:ser>
          <c:idx val="1"/>
          <c:order val="1"/>
          <c:tx>
            <c:strRef>
              <c:f>Sheet2!$C$2</c:f>
              <c:strCache>
                <c:ptCount val="1"/>
                <c:pt idx="0">
                  <c:v>Λίγο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Sheet2!$C$3:$C$11</c:f>
              <c:numCache>
                <c:formatCode>0.0</c:formatCode>
                <c:ptCount val="9"/>
                <c:pt idx="0">
                  <c:v>1.9047619047619049</c:v>
                </c:pt>
                <c:pt idx="1">
                  <c:v>2.2128556375131709</c:v>
                </c:pt>
                <c:pt idx="2">
                  <c:v>3.6958817317845831</c:v>
                </c:pt>
                <c:pt idx="3">
                  <c:v>9.0526315789473735</c:v>
                </c:pt>
                <c:pt idx="4">
                  <c:v>22.186836518046711</c:v>
                </c:pt>
                <c:pt idx="5">
                  <c:v>11.064278187565858</c:v>
                </c:pt>
                <c:pt idx="6">
                  <c:v>14.225500526870389</c:v>
                </c:pt>
                <c:pt idx="7">
                  <c:v>16.666666666666668</c:v>
                </c:pt>
                <c:pt idx="8">
                  <c:v>11.205073995771668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22-4329-BC95-F61A0C2BB02D}"/>
            </c:ext>
          </c:extLst>
        </c:ser>
        <c:ser>
          <c:idx val="2"/>
          <c:order val="2"/>
          <c:tx>
            <c:strRef>
              <c:f>Sheet2!$D$2</c:f>
              <c:strCache>
                <c:ptCount val="1"/>
                <c:pt idx="0">
                  <c:v>Μέτρια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Sheet2!$D$3:$D$11</c:f>
              <c:numCache>
                <c:formatCode>0.0</c:formatCode>
                <c:ptCount val="9"/>
                <c:pt idx="0">
                  <c:v>11.746031746031743</c:v>
                </c:pt>
                <c:pt idx="1">
                  <c:v>9.9051633298208657</c:v>
                </c:pt>
                <c:pt idx="2">
                  <c:v>7.6029567053854263</c:v>
                </c:pt>
                <c:pt idx="3">
                  <c:v>20.421052631578945</c:v>
                </c:pt>
                <c:pt idx="4">
                  <c:v>31.316348195329088</c:v>
                </c:pt>
                <c:pt idx="5">
                  <c:v>12.434141201264488</c:v>
                </c:pt>
                <c:pt idx="6">
                  <c:v>20.547945205479451</c:v>
                </c:pt>
                <c:pt idx="7">
                  <c:v>17.0886075949367</c:v>
                </c:pt>
                <c:pt idx="8">
                  <c:v>9.5137420718816088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C22-4329-BC95-F61A0C2BB02D}"/>
            </c:ext>
          </c:extLst>
        </c:ser>
        <c:ser>
          <c:idx val="3"/>
          <c:order val="3"/>
          <c:tx>
            <c:strRef>
              <c:f>Sheet2!$E$2</c:f>
              <c:strCache>
                <c:ptCount val="1"/>
                <c:pt idx="0">
                  <c:v>Πολύ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Sheet2!$E$3:$E$11</c:f>
              <c:numCache>
                <c:formatCode>0.0</c:formatCode>
                <c:ptCount val="9"/>
                <c:pt idx="0">
                  <c:v>55.449735449735449</c:v>
                </c:pt>
                <c:pt idx="1">
                  <c:v>49.94731296101159</c:v>
                </c:pt>
                <c:pt idx="2">
                  <c:v>30.939809926082365</c:v>
                </c:pt>
                <c:pt idx="3">
                  <c:v>18.631578947368425</c:v>
                </c:pt>
                <c:pt idx="4">
                  <c:v>11.358811040339701</c:v>
                </c:pt>
                <c:pt idx="5">
                  <c:v>12.644889357218123</c:v>
                </c:pt>
                <c:pt idx="6">
                  <c:v>9.9051633298208657</c:v>
                </c:pt>
                <c:pt idx="7">
                  <c:v>7.9113924050632933</c:v>
                </c:pt>
                <c:pt idx="8">
                  <c:v>8.2452431289640575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C22-4329-BC95-F61A0C2BB02D}"/>
            </c:ext>
          </c:extLst>
        </c:ser>
        <c:ser>
          <c:idx val="4"/>
          <c:order val="4"/>
          <c:tx>
            <c:strRef>
              <c:f>Sheet2!$F$2</c:f>
              <c:strCache>
                <c:ptCount val="1"/>
                <c:pt idx="0">
                  <c:v>Πάρα Πολύ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Sheet2!$F$3:$F$11</c:f>
              <c:numCache>
                <c:formatCode>0.0</c:formatCode>
                <c:ptCount val="9"/>
                <c:pt idx="0">
                  <c:v>26.772486772486772</c:v>
                </c:pt>
                <c:pt idx="1">
                  <c:v>32.139093782929407</c:v>
                </c:pt>
                <c:pt idx="2">
                  <c:v>46.040126715945092</c:v>
                </c:pt>
                <c:pt idx="3">
                  <c:v>5.7894736842105292</c:v>
                </c:pt>
                <c:pt idx="4">
                  <c:v>2.6539278131634818</c:v>
                </c:pt>
                <c:pt idx="5">
                  <c:v>3.4773445732349844</c:v>
                </c:pt>
                <c:pt idx="6">
                  <c:v>4.2149631190727082</c:v>
                </c:pt>
                <c:pt idx="7">
                  <c:v>1.6877637130801686</c:v>
                </c:pt>
                <c:pt idx="8">
                  <c:v>3.1712473572938684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C22-4329-BC95-F61A0C2BB02D}"/>
            </c:ext>
          </c:extLst>
        </c:ser>
        <c:ser>
          <c:idx val="5"/>
          <c:order val="5"/>
          <c:tx>
            <c:strRef>
              <c:f>Sheet2!$G$2</c:f>
              <c:strCache>
                <c:ptCount val="1"/>
                <c:pt idx="0">
                  <c:v>ΔΞ/ΔΑ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Sheet2!$A$3:$A$11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Sheet2!$G$3:$G$11</c:f>
              <c:numCache>
                <c:formatCode>0.0</c:formatCode>
                <c:ptCount val="9"/>
                <c:pt idx="0">
                  <c:v>2.4338624338624335</c:v>
                </c:pt>
                <c:pt idx="1">
                  <c:v>3.8988408851422545</c:v>
                </c:pt>
                <c:pt idx="2">
                  <c:v>6.335797254487856</c:v>
                </c:pt>
                <c:pt idx="3">
                  <c:v>33.052631578947363</c:v>
                </c:pt>
                <c:pt idx="4">
                  <c:v>4.6709129511677272</c:v>
                </c:pt>
                <c:pt idx="5">
                  <c:v>24.236037934668072</c:v>
                </c:pt>
                <c:pt idx="6">
                  <c:v>4.0042149631190718</c:v>
                </c:pt>
                <c:pt idx="7">
                  <c:v>5.3797468354430391</c:v>
                </c:pt>
                <c:pt idx="8">
                  <c:v>2.1141649048625792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C22-4329-BC95-F61A0C2BB02D}"/>
            </c:ext>
          </c:extLst>
        </c:ser>
        <c:dLbls>
          <c:showVal val="1"/>
        </c:dLbls>
        <c:gapWidth val="95"/>
        <c:gapDepth val="95"/>
        <c:shape val="box"/>
        <c:axId val="113487872"/>
        <c:axId val="113489408"/>
        <c:axId val="0"/>
      </c:bar3DChart>
      <c:catAx>
        <c:axId val="113487872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3489408"/>
        <c:crosses val="autoZero"/>
        <c:auto val="1"/>
        <c:lblAlgn val="ctr"/>
        <c:lblOffset val="100"/>
      </c:catAx>
      <c:valAx>
        <c:axId val="113489408"/>
        <c:scaling>
          <c:orientation val="minMax"/>
        </c:scaling>
        <c:delete val="1"/>
        <c:axPos val="b"/>
        <c:numFmt formatCode="0%" sourceLinked="1"/>
        <c:tickLblPos val="none"/>
        <c:crossAx val="11348787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Sheet1!$B$34:$B$36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Sheet1!$E$34:$E$36</c:f>
              <c:numCache>
                <c:formatCode>0.0</c:formatCode>
                <c:ptCount val="3"/>
                <c:pt idx="0">
                  <c:v>28.601694915254242</c:v>
                </c:pt>
                <c:pt idx="1">
                  <c:v>68.326271186440664</c:v>
                </c:pt>
                <c:pt idx="2">
                  <c:v>3.0720338983050848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5D-4E53-978E-CED827831FAC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Sheet1!$A$46:$A$54</c:f>
              <c:strCache>
                <c:ptCount val="9"/>
                <c:pt idx="0">
                  <c:v>Πετρέλαιο</c:v>
                </c:pt>
                <c:pt idx="1">
                  <c:v>Άνθρακας/Λιγνίτης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Γεωθερμία</c:v>
                </c:pt>
                <c:pt idx="5">
                  <c:v>Φυσικό Αέριο</c:v>
                </c:pt>
                <c:pt idx="6">
                  <c:v>Υδροηλεκτρική Ενέργεια</c:v>
                </c:pt>
                <c:pt idx="7">
                  <c:v>Αιολική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Sheet1!$C$46:$C$54</c:f>
              <c:numCache>
                <c:formatCode>0.0</c:formatCode>
                <c:ptCount val="9"/>
                <c:pt idx="0">
                  <c:v>2.0942408376963351</c:v>
                </c:pt>
                <c:pt idx="1">
                  <c:v>2.3036649214659688</c:v>
                </c:pt>
                <c:pt idx="2">
                  <c:v>2.9319371727748686</c:v>
                </c:pt>
                <c:pt idx="3">
                  <c:v>6.4921465968586389</c:v>
                </c:pt>
                <c:pt idx="4">
                  <c:v>18.115183246073293</c:v>
                </c:pt>
                <c:pt idx="5">
                  <c:v>28.376963350785342</c:v>
                </c:pt>
                <c:pt idx="6">
                  <c:v>31.727748691099478</c:v>
                </c:pt>
                <c:pt idx="7">
                  <c:v>59.476439790575924</c:v>
                </c:pt>
                <c:pt idx="8">
                  <c:v>78.429319371727743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2D-43D7-A18D-D776F6D8E9E3}"/>
            </c:ext>
          </c:extLst>
        </c:ser>
        <c:dLbls>
          <c:showVal val="1"/>
        </c:dLbls>
        <c:shape val="box"/>
        <c:axId val="113717632"/>
        <c:axId val="113719168"/>
        <c:axId val="0"/>
      </c:bar3DChart>
      <c:catAx>
        <c:axId val="113717632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3719168"/>
        <c:crosses val="autoZero"/>
        <c:auto val="1"/>
        <c:lblAlgn val="ctr"/>
        <c:lblOffset val="100"/>
      </c:catAx>
      <c:valAx>
        <c:axId val="113719168"/>
        <c:scaling>
          <c:orientation val="minMax"/>
        </c:scaling>
        <c:delete val="1"/>
        <c:axPos val="b"/>
        <c:numFmt formatCode="0.0" sourceLinked="1"/>
        <c:tickLblPos val="none"/>
        <c:crossAx val="113717632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Sheet1!$B$60:$B$62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Sheet1!$E$60:$E$62</c:f>
              <c:numCache>
                <c:formatCode>0.0</c:formatCode>
                <c:ptCount val="3"/>
                <c:pt idx="0">
                  <c:v>24.735729386892174</c:v>
                </c:pt>
                <c:pt idx="1">
                  <c:v>64.376321353065507</c:v>
                </c:pt>
                <c:pt idx="2">
                  <c:v>10.887949260042285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3A-41D2-B267-009DA02277A6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Sheet1!$B$68:$B$70</c:f>
              <c:strCache>
                <c:ptCount val="3"/>
                <c:pt idx="0">
                  <c:v>Ναι</c:v>
                </c:pt>
                <c:pt idx="1">
                  <c:v>Όχι</c:v>
                </c:pt>
                <c:pt idx="2">
                  <c:v>ΔΓ/ΔΑ</c:v>
                </c:pt>
              </c:strCache>
            </c:strRef>
          </c:cat>
          <c:val>
            <c:numRef>
              <c:f>Sheet1!$E$68:$E$70</c:f>
              <c:numCache>
                <c:formatCode>0.0</c:formatCode>
                <c:ptCount val="3"/>
                <c:pt idx="0">
                  <c:v>64.799154334038064</c:v>
                </c:pt>
                <c:pt idx="1">
                  <c:v>23.044397463002117</c:v>
                </c:pt>
                <c:pt idx="2">
                  <c:v>12.156448202959833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08-4A75-A310-D907050247C0}"/>
            </c:ext>
          </c:extLst>
        </c:ser>
        <c:dLbls>
          <c:showPercent val="1"/>
        </c:dLbls>
      </c:pie3DChart>
    </c:plotArea>
    <c:legend>
      <c:legendPos val="t"/>
      <c:txPr>
        <a:bodyPr/>
        <a:lstStyle/>
        <a:p>
          <a:pPr rtl="0">
            <a:defRPr sz="1400"/>
          </a:pPr>
          <a:endParaRPr lang="en-US"/>
        </a:p>
      </c:txPr>
    </c:legend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Sheet1!$B$151</c:f>
              <c:strCache>
                <c:ptCount val="1"/>
                <c:pt idx="0">
                  <c:v>Ναι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Sheet1!$A$152:$A$155</c:f>
              <c:strCache>
                <c:ptCount val="4"/>
                <c:pt idx="0">
                  <c:v>Άλλες χρήσεις</c:v>
                </c:pt>
                <c:pt idx="1">
                  <c:v>Ηλεκτρισμός</c:v>
                </c:pt>
                <c:pt idx="2">
                  <c:v>Ψύξη/θέρμανση</c:v>
                </c:pt>
                <c:pt idx="3">
                  <c:v>Μεταφορές</c:v>
                </c:pt>
              </c:strCache>
            </c:strRef>
          </c:cat>
          <c:val>
            <c:numRef>
              <c:f>Sheet1!$B$152:$B$155</c:f>
              <c:numCache>
                <c:formatCode>0.0</c:formatCode>
                <c:ptCount val="4"/>
                <c:pt idx="0">
                  <c:v>34.190782422293672</c:v>
                </c:pt>
                <c:pt idx="1">
                  <c:v>47.830687830687822</c:v>
                </c:pt>
                <c:pt idx="2">
                  <c:v>48.940677966101696</c:v>
                </c:pt>
                <c:pt idx="3">
                  <c:v>49.734888653234343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C2-4E3B-9119-FBA4EC4BC8AD}"/>
            </c:ext>
          </c:extLst>
        </c:ser>
        <c:ser>
          <c:idx val="1"/>
          <c:order val="1"/>
          <c:tx>
            <c:strRef>
              <c:f>Sheet1!$C$151</c:f>
              <c:strCache>
                <c:ptCount val="1"/>
                <c:pt idx="0">
                  <c:v>Όχι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Sheet1!$A$152:$A$155</c:f>
              <c:strCache>
                <c:ptCount val="4"/>
                <c:pt idx="0">
                  <c:v>Άλλες χρήσεις</c:v>
                </c:pt>
                <c:pt idx="1">
                  <c:v>Ηλεκτρισμός</c:v>
                </c:pt>
                <c:pt idx="2">
                  <c:v>Ψύξη/θέρμανση</c:v>
                </c:pt>
                <c:pt idx="3">
                  <c:v>Μεταφορές</c:v>
                </c:pt>
              </c:strCache>
            </c:strRef>
          </c:cat>
          <c:val>
            <c:numRef>
              <c:f>Sheet1!$C$152:$C$155</c:f>
              <c:numCache>
                <c:formatCode>0.0</c:formatCode>
                <c:ptCount val="4"/>
                <c:pt idx="0">
                  <c:v>18.113612004287241</c:v>
                </c:pt>
                <c:pt idx="1">
                  <c:v>14.391534391534394</c:v>
                </c:pt>
                <c:pt idx="2">
                  <c:v>13.559322033898304</c:v>
                </c:pt>
                <c:pt idx="3">
                  <c:v>13.467656415694593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C2-4E3B-9119-FBA4EC4BC8AD}"/>
            </c:ext>
          </c:extLst>
        </c:ser>
        <c:ser>
          <c:idx val="2"/>
          <c:order val="2"/>
          <c:tx>
            <c:strRef>
              <c:f>Sheet1!$D$151</c:f>
              <c:strCache>
                <c:ptCount val="1"/>
                <c:pt idx="0">
                  <c:v>ΔΓ/ΔΑ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Sheet1!$A$152:$A$155</c:f>
              <c:strCache>
                <c:ptCount val="4"/>
                <c:pt idx="0">
                  <c:v>Άλλες χρήσεις</c:v>
                </c:pt>
                <c:pt idx="1">
                  <c:v>Ηλεκτρισμός</c:v>
                </c:pt>
                <c:pt idx="2">
                  <c:v>Ψύξη/θέρμανση</c:v>
                </c:pt>
                <c:pt idx="3">
                  <c:v>Μεταφορές</c:v>
                </c:pt>
              </c:strCache>
            </c:strRef>
          </c:cat>
          <c:val>
            <c:numRef>
              <c:f>Sheet1!$D$152:$D$155</c:f>
              <c:numCache>
                <c:formatCode>0.0</c:formatCode>
                <c:ptCount val="4"/>
                <c:pt idx="0">
                  <c:v>47.69560557341908</c:v>
                </c:pt>
                <c:pt idx="1">
                  <c:v>37.777777777777779</c:v>
                </c:pt>
                <c:pt idx="2">
                  <c:v>37.5</c:v>
                </c:pt>
                <c:pt idx="3">
                  <c:v>36.797454931071059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CC2-4E3B-9119-FBA4EC4BC8AD}"/>
            </c:ext>
          </c:extLst>
        </c:ser>
        <c:dLbls>
          <c:showVal val="1"/>
        </c:dLbls>
        <c:gapWidth val="95"/>
        <c:gapDepth val="95"/>
        <c:shape val="box"/>
        <c:axId val="116465664"/>
        <c:axId val="116467200"/>
        <c:axId val="0"/>
      </c:bar3DChart>
      <c:catAx>
        <c:axId val="116465664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6467200"/>
        <c:crosses val="autoZero"/>
        <c:auto val="1"/>
        <c:lblAlgn val="ctr"/>
        <c:lblOffset val="100"/>
      </c:catAx>
      <c:valAx>
        <c:axId val="116467200"/>
        <c:scaling>
          <c:orientation val="minMax"/>
        </c:scaling>
        <c:delete val="1"/>
        <c:axPos val="b"/>
        <c:numFmt formatCode="0%" sourceLinked="1"/>
        <c:tickLblPos val="none"/>
        <c:crossAx val="116465664"/>
        <c:crosses val="autoZero"/>
        <c:crossBetween val="between"/>
      </c:valAx>
    </c:plotArea>
    <c:legend>
      <c:legendPos val="t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7247106575021234"/>
          <c:y val="7.4824701244201125E-2"/>
          <c:w val="0.82101225616592655"/>
          <c:h val="0.89481477003863197"/>
        </c:manualLayout>
      </c:layout>
      <c:bar3DChart>
        <c:barDir val="bar"/>
        <c:grouping val="percentStacked"/>
        <c:ser>
          <c:idx val="0"/>
          <c:order val="0"/>
          <c:tx>
            <c:strRef>
              <c:f>Sheet1!$C$179</c:f>
              <c:strCache>
                <c:ptCount val="1"/>
                <c:pt idx="0">
                  <c:v>Ελάχιστη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Sheet1!$C$180:$C$188</c:f>
              <c:numCache>
                <c:formatCode>0.0</c:formatCode>
                <c:ptCount val="9"/>
                <c:pt idx="0">
                  <c:v>1.4799154334038058</c:v>
                </c:pt>
                <c:pt idx="1">
                  <c:v>1.4830508474576272</c:v>
                </c:pt>
                <c:pt idx="2">
                  <c:v>4.6659597030752895</c:v>
                </c:pt>
                <c:pt idx="3">
                  <c:v>13.135593220338984</c:v>
                </c:pt>
                <c:pt idx="4">
                  <c:v>26.73796791443851</c:v>
                </c:pt>
                <c:pt idx="5">
                  <c:v>36.931216931216923</c:v>
                </c:pt>
                <c:pt idx="6">
                  <c:v>47.251585623678643</c:v>
                </c:pt>
                <c:pt idx="7">
                  <c:v>52.386002120890772</c:v>
                </c:pt>
                <c:pt idx="8">
                  <c:v>69.38559322033899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EA-4E7D-8DA1-E11D69F99628}"/>
            </c:ext>
          </c:extLst>
        </c:ser>
        <c:ser>
          <c:idx val="1"/>
          <c:order val="1"/>
          <c:tx>
            <c:strRef>
              <c:f>Sheet1!$D$179</c:f>
              <c:strCache>
                <c:ptCount val="1"/>
                <c:pt idx="0">
                  <c:v>Λίγη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Sheet1!$D$180:$D$188</c:f>
              <c:numCache>
                <c:formatCode>0.0</c:formatCode>
                <c:ptCount val="9"/>
                <c:pt idx="0">
                  <c:v>1.2684989429175475</c:v>
                </c:pt>
                <c:pt idx="1">
                  <c:v>1.1652542372881356</c:v>
                </c:pt>
                <c:pt idx="2">
                  <c:v>3.0752916224814428</c:v>
                </c:pt>
                <c:pt idx="3">
                  <c:v>10.59322033898305</c:v>
                </c:pt>
                <c:pt idx="4">
                  <c:v>22.994652406417114</c:v>
                </c:pt>
                <c:pt idx="5">
                  <c:v>12.804232804232804</c:v>
                </c:pt>
                <c:pt idx="6">
                  <c:v>16.38477801268499</c:v>
                </c:pt>
                <c:pt idx="7">
                  <c:v>19.406150583244962</c:v>
                </c:pt>
                <c:pt idx="8">
                  <c:v>15.677966101694915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EA-4E7D-8DA1-E11D69F99628}"/>
            </c:ext>
          </c:extLst>
        </c:ser>
        <c:ser>
          <c:idx val="2"/>
          <c:order val="2"/>
          <c:tx>
            <c:strRef>
              <c:f>Sheet1!$E$179</c:f>
              <c:strCache>
                <c:ptCount val="1"/>
                <c:pt idx="0">
                  <c:v>Μέτρια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Sheet1!$E$180:$E$188</c:f>
              <c:numCache>
                <c:formatCode>0.0</c:formatCode>
                <c:ptCount val="9"/>
                <c:pt idx="0">
                  <c:v>8.4566596194503205</c:v>
                </c:pt>
                <c:pt idx="1">
                  <c:v>12.605932203389832</c:v>
                </c:pt>
                <c:pt idx="2">
                  <c:v>8.5896076352067894</c:v>
                </c:pt>
                <c:pt idx="3">
                  <c:v>23.199152542372882</c:v>
                </c:pt>
                <c:pt idx="4">
                  <c:v>34.224598930481299</c:v>
                </c:pt>
                <c:pt idx="5">
                  <c:v>14.497354497354497</c:v>
                </c:pt>
                <c:pt idx="6">
                  <c:v>19.661733615221983</c:v>
                </c:pt>
                <c:pt idx="7">
                  <c:v>15.694591728525982</c:v>
                </c:pt>
                <c:pt idx="8">
                  <c:v>8.1567796610169498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8EA-4E7D-8DA1-E11D69F99628}"/>
            </c:ext>
          </c:extLst>
        </c:ser>
        <c:ser>
          <c:idx val="3"/>
          <c:order val="3"/>
          <c:tx>
            <c:strRef>
              <c:f>Sheet1!$F$179</c:f>
              <c:strCache>
                <c:ptCount val="1"/>
                <c:pt idx="0">
                  <c:v>Πολύ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Sheet1!$F$180:$F$188</c:f>
              <c:numCache>
                <c:formatCode>0.0</c:formatCode>
                <c:ptCount val="9"/>
                <c:pt idx="0">
                  <c:v>53.59408033826638</c:v>
                </c:pt>
                <c:pt idx="1">
                  <c:v>53.177966101694899</c:v>
                </c:pt>
                <c:pt idx="2">
                  <c:v>30.64687168610817</c:v>
                </c:pt>
                <c:pt idx="3">
                  <c:v>17.055084745762713</c:v>
                </c:pt>
                <c:pt idx="4">
                  <c:v>9.9465240641711219</c:v>
                </c:pt>
                <c:pt idx="5">
                  <c:v>8.2539682539682548</c:v>
                </c:pt>
                <c:pt idx="6">
                  <c:v>10.570824524312897</c:v>
                </c:pt>
                <c:pt idx="7">
                  <c:v>5.832449628844115</c:v>
                </c:pt>
                <c:pt idx="8">
                  <c:v>3.7076271186440684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8EA-4E7D-8DA1-E11D69F99628}"/>
            </c:ext>
          </c:extLst>
        </c:ser>
        <c:ser>
          <c:idx val="4"/>
          <c:order val="4"/>
          <c:tx>
            <c:strRef>
              <c:f>Sheet1!$G$179</c:f>
              <c:strCache>
                <c:ptCount val="1"/>
                <c:pt idx="0">
                  <c:v>Πάρα Πολύ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Sheet1!$G$180:$G$188</c:f>
              <c:numCache>
                <c:formatCode>0.0</c:formatCode>
                <c:ptCount val="9"/>
                <c:pt idx="0">
                  <c:v>31.923890063424942</c:v>
                </c:pt>
                <c:pt idx="1">
                  <c:v>29.555084745762713</c:v>
                </c:pt>
                <c:pt idx="2">
                  <c:v>48.038176033934256</c:v>
                </c:pt>
                <c:pt idx="3">
                  <c:v>4.5550847457627111</c:v>
                </c:pt>
                <c:pt idx="4">
                  <c:v>1.8181818181818181</c:v>
                </c:pt>
                <c:pt idx="5">
                  <c:v>2.4338624338624335</c:v>
                </c:pt>
                <c:pt idx="6">
                  <c:v>3.06553911205074</c:v>
                </c:pt>
                <c:pt idx="7">
                  <c:v>1.6967126193001061</c:v>
                </c:pt>
                <c:pt idx="8">
                  <c:v>0.7415254237288138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8EA-4E7D-8DA1-E11D69F99628}"/>
            </c:ext>
          </c:extLst>
        </c:ser>
        <c:ser>
          <c:idx val="5"/>
          <c:order val="5"/>
          <c:tx>
            <c:strRef>
              <c:f>Sheet1!$H$179</c:f>
              <c:strCache>
                <c:ptCount val="1"/>
                <c:pt idx="0">
                  <c:v>ΔΞ/ΔΑ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Sheet1!$B$180:$B$188</c:f>
              <c:strCache>
                <c:ptCount val="9"/>
                <c:pt idx="0">
                  <c:v>Άνθρακας/Λιγνίτης</c:v>
                </c:pt>
                <c:pt idx="1">
                  <c:v>Πετρέλαιο</c:v>
                </c:pt>
                <c:pt idx="2">
                  <c:v>Πυρηνική Ενέργεια</c:v>
                </c:pt>
                <c:pt idx="3">
                  <c:v>Βιομάζα</c:v>
                </c:pt>
                <c:pt idx="4">
                  <c:v>Φυσικό Αέριο</c:v>
                </c:pt>
                <c:pt idx="5">
                  <c:v>Γεωθερμία</c:v>
                </c:pt>
                <c:pt idx="6">
                  <c:v>Αιολική Ενέργεια</c:v>
                </c:pt>
                <c:pt idx="7">
                  <c:v>Υδροηλεκτρική Ενέργεια</c:v>
                </c:pt>
                <c:pt idx="8">
                  <c:v>Ηλιακή Ενέργεια</c:v>
                </c:pt>
              </c:strCache>
            </c:strRef>
          </c:cat>
          <c:val>
            <c:numRef>
              <c:f>Sheet1!$H$180:$H$188</c:f>
              <c:numCache>
                <c:formatCode>0.0</c:formatCode>
                <c:ptCount val="9"/>
                <c:pt idx="0">
                  <c:v>3.2769556025369981</c:v>
                </c:pt>
                <c:pt idx="1">
                  <c:v>2.0127118644067798</c:v>
                </c:pt>
                <c:pt idx="2">
                  <c:v>4.984093319194062</c:v>
                </c:pt>
                <c:pt idx="3">
                  <c:v>31.461864406779661</c:v>
                </c:pt>
                <c:pt idx="4">
                  <c:v>4.2780748663101607</c:v>
                </c:pt>
                <c:pt idx="5">
                  <c:v>25.079365079365079</c:v>
                </c:pt>
                <c:pt idx="6">
                  <c:v>3.06553911205074</c:v>
                </c:pt>
                <c:pt idx="7">
                  <c:v>4.984093319194062</c:v>
                </c:pt>
                <c:pt idx="8">
                  <c:v>2.3305084745762703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8EA-4E7D-8DA1-E11D69F99628}"/>
            </c:ext>
          </c:extLst>
        </c:ser>
        <c:dLbls>
          <c:showVal val="1"/>
        </c:dLbls>
        <c:gapWidth val="95"/>
        <c:gapDepth val="95"/>
        <c:shape val="box"/>
        <c:axId val="116716288"/>
        <c:axId val="116717824"/>
        <c:axId val="0"/>
      </c:bar3DChart>
      <c:catAx>
        <c:axId val="116716288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6717824"/>
        <c:crosses val="autoZero"/>
        <c:auto val="1"/>
        <c:lblAlgn val="ctr"/>
        <c:lblOffset val="100"/>
      </c:catAx>
      <c:valAx>
        <c:axId val="116717824"/>
        <c:scaling>
          <c:orientation val="minMax"/>
        </c:scaling>
        <c:delete val="1"/>
        <c:axPos val="b"/>
        <c:numFmt formatCode="0%" sourceLinked="1"/>
        <c:tickLblPos val="none"/>
        <c:crossAx val="116716288"/>
        <c:crosses val="autoZero"/>
        <c:crossBetween val="between"/>
      </c:valAx>
    </c:plotArea>
    <c:legend>
      <c:legendPos val="t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F8332-A2BA-4FAE-8806-20C3B2B4887A}" type="datetimeFigureOut">
              <a:rPr lang="en-GB" smtClean="0"/>
              <a:pPr/>
              <a:t>16/06/2021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26F58-C11A-4AC3-8493-5426D4907C6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890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006" y="2522491"/>
            <a:ext cx="9202738" cy="17405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4016" y="460136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1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2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6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04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4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86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27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4096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276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41" y="385329"/>
            <a:ext cx="2883374" cy="82027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959" y="385329"/>
            <a:ext cx="8473436" cy="82027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4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95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238" y="5217901"/>
            <a:ext cx="9202738" cy="161273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5238" y="3441638"/>
            <a:ext cx="9202738" cy="177626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09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179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22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63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045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454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7863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272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278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961" y="2244298"/>
            <a:ext cx="5678404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9809" y="2244298"/>
            <a:ext cx="5678405" cy="634380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452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7" y="1817617"/>
            <a:ext cx="4783695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37" y="2575115"/>
            <a:ext cx="4783695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839" y="1817617"/>
            <a:ext cx="4785574" cy="757496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40900" indent="0">
              <a:buNone/>
              <a:defRPr sz="2400" b="1"/>
            </a:lvl2pPr>
            <a:lvl3pPr marL="1081799" indent="0">
              <a:buNone/>
              <a:defRPr sz="2100" b="1"/>
            </a:lvl3pPr>
            <a:lvl4pPr marL="1622702" indent="0">
              <a:buNone/>
              <a:defRPr sz="1900" b="1"/>
            </a:lvl4pPr>
            <a:lvl5pPr marL="2163601" indent="0">
              <a:buNone/>
              <a:defRPr sz="1900" b="1"/>
            </a:lvl5pPr>
            <a:lvl6pPr marL="2704502" indent="0">
              <a:buNone/>
              <a:defRPr sz="1900" b="1"/>
            </a:lvl6pPr>
            <a:lvl7pPr marL="3245404" indent="0">
              <a:buNone/>
              <a:defRPr sz="1900" b="1"/>
            </a:lvl7pPr>
            <a:lvl8pPr marL="3786305" indent="0">
              <a:buNone/>
              <a:defRPr sz="1900" b="1"/>
            </a:lvl8pPr>
            <a:lvl9pPr marL="4327204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839" y="2575115"/>
            <a:ext cx="4785574" cy="46784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45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3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333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323299"/>
            <a:ext cx="3561926" cy="137590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959" y="323308"/>
            <a:ext cx="6052454" cy="693024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338" y="1699207"/>
            <a:ext cx="3561926" cy="555434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64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119" y="5684044"/>
            <a:ext cx="6496050" cy="67103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2119" y="725543"/>
            <a:ext cx="6496050" cy="4872038"/>
          </a:xfrm>
        </p:spPr>
        <p:txBody>
          <a:bodyPr/>
          <a:lstStyle>
            <a:lvl1pPr marL="0" indent="0">
              <a:buNone/>
              <a:defRPr sz="3800"/>
            </a:lvl1pPr>
            <a:lvl2pPr marL="540900" indent="0">
              <a:buNone/>
              <a:defRPr sz="3300"/>
            </a:lvl2pPr>
            <a:lvl3pPr marL="1081799" indent="0">
              <a:buNone/>
              <a:defRPr sz="2800"/>
            </a:lvl3pPr>
            <a:lvl4pPr marL="1622702" indent="0">
              <a:buNone/>
              <a:defRPr sz="2400"/>
            </a:lvl4pPr>
            <a:lvl5pPr marL="2163601" indent="0">
              <a:buNone/>
              <a:defRPr sz="2400"/>
            </a:lvl5pPr>
            <a:lvl6pPr marL="2704502" indent="0">
              <a:buNone/>
              <a:defRPr sz="2400"/>
            </a:lvl6pPr>
            <a:lvl7pPr marL="3245404" indent="0">
              <a:buNone/>
              <a:defRPr sz="2400"/>
            </a:lvl7pPr>
            <a:lvl8pPr marL="3786305" indent="0">
              <a:buNone/>
              <a:defRPr sz="2400"/>
            </a:lvl8pPr>
            <a:lvl9pPr marL="4327204" indent="0">
              <a:buNone/>
              <a:defRPr sz="24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119" y="6355080"/>
            <a:ext cx="6496050" cy="952979"/>
          </a:xfrm>
        </p:spPr>
        <p:txBody>
          <a:bodyPr/>
          <a:lstStyle>
            <a:lvl1pPr marL="0" indent="0">
              <a:buNone/>
              <a:defRPr sz="1700"/>
            </a:lvl1pPr>
            <a:lvl2pPr marL="540900" indent="0">
              <a:buNone/>
              <a:defRPr sz="1400"/>
            </a:lvl2pPr>
            <a:lvl3pPr marL="1081799" indent="0">
              <a:buNone/>
              <a:defRPr sz="1200"/>
            </a:lvl3pPr>
            <a:lvl4pPr marL="1622702" indent="0">
              <a:buNone/>
              <a:defRPr sz="1100"/>
            </a:lvl4pPr>
            <a:lvl5pPr marL="2163601" indent="0">
              <a:buNone/>
              <a:defRPr sz="1100"/>
            </a:lvl5pPr>
            <a:lvl6pPr marL="2704502" indent="0">
              <a:buNone/>
              <a:defRPr sz="1100"/>
            </a:lvl6pPr>
            <a:lvl7pPr marL="3245404" indent="0">
              <a:buNone/>
              <a:defRPr sz="1100"/>
            </a:lvl7pPr>
            <a:lvl8pPr marL="3786305" indent="0">
              <a:buNone/>
              <a:defRPr sz="1100"/>
            </a:lvl8pPr>
            <a:lvl9pPr marL="4327204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0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1341" y="325179"/>
            <a:ext cx="9744075" cy="1353344"/>
          </a:xfrm>
          <a:prstGeom prst="rect">
            <a:avLst/>
          </a:prstGeom>
        </p:spPr>
        <p:txBody>
          <a:bodyPr vert="horz" lIns="108177" tIns="54089" rIns="108177" bIns="5408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41" y="1894682"/>
            <a:ext cx="9744075" cy="5358866"/>
          </a:xfrm>
          <a:prstGeom prst="rect">
            <a:avLst/>
          </a:prstGeom>
        </p:spPr>
        <p:txBody>
          <a:bodyPr vert="horz" lIns="108177" tIns="54089" rIns="108177" bIns="540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1337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2EE3-C1F9-4E04-98AE-3A0BA72F0934}" type="datetimeFigureOut">
              <a:rPr lang="en-US" smtClean="0"/>
              <a:pPr/>
              <a:t>6/16/2021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9143" y="7526096"/>
            <a:ext cx="3428471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59171" y="7526096"/>
            <a:ext cx="2526242" cy="432318"/>
          </a:xfrm>
          <a:prstGeom prst="rect">
            <a:avLst/>
          </a:prstGeom>
        </p:spPr>
        <p:txBody>
          <a:bodyPr vert="horz" lIns="108177" tIns="54089" rIns="108177" bIns="5408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C4956-8C58-4149-9775-70BB5168A1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44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1081799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5679" indent="-405679" algn="l" defTabSz="1081799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8964" indent="-338063" algn="l" defTabSz="108179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52251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93153" indent="-270449" algn="l" defTabSz="1081799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4052" indent="-270449" algn="l" defTabSz="1081799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74952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15854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56753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656" indent="-270449" algn="l" defTabSz="108179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0900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799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227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63601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04502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454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86305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204" algn="l" defTabSz="10817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Τίτλος 1">
            <a:extLst>
              <a:ext uri="{FF2B5EF4-FFF2-40B4-BE49-F238E27FC236}">
                <a16:creationId xmlns:a16="http://schemas.microsoft.com/office/drawing/2014/main" xmlns="" id="{ABE92B92-B7A7-4787-8B01-8CB76A6C6EBE}"/>
              </a:ext>
            </a:extLst>
          </p:cNvPr>
          <p:cNvSpPr txBox="1">
            <a:spLocks/>
          </p:cNvSpPr>
          <p:nvPr/>
        </p:nvSpPr>
        <p:spPr>
          <a:xfrm>
            <a:off x="887674" y="1947668"/>
            <a:ext cx="9051402" cy="1162105"/>
          </a:xfrm>
          <a:prstGeom prst="rect">
            <a:avLst/>
          </a:prstGeom>
        </p:spPr>
        <p:txBody>
          <a:bodyPr vert="horz" lIns="108177" tIns="54089" rIns="108177" bIns="54089" rtlCol="0" anchor="ctr" anchorCtr="0">
            <a:noAutofit/>
          </a:bodyPr>
          <a:lstStyle>
            <a:lvl1pPr algn="l" defTabSz="1081799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l-GR" sz="3600" b="0" dirty="0"/>
              <a:t>Κλιματική αλλαγή, πανδημία, και ανάκαμψη</a:t>
            </a:r>
            <a:endParaRPr lang="en-US" sz="3600" b="0" dirty="0"/>
          </a:p>
          <a:p>
            <a:pPr algn="ctr"/>
            <a:r>
              <a:rPr lang="el-GR" sz="3200" b="0" dirty="0">
                <a:solidFill>
                  <a:srgbClr val="7C8A30"/>
                </a:solidFill>
              </a:rPr>
              <a:t>Τι πιστεύουν οι Έλληνες Πολίτες</a:t>
            </a:r>
            <a:endParaRPr lang="en-US" sz="3200" b="0" dirty="0">
              <a:solidFill>
                <a:srgbClr val="7C8A30"/>
              </a:solidFill>
            </a:endParaRPr>
          </a:p>
        </p:txBody>
      </p:sp>
      <p:sp>
        <p:nvSpPr>
          <p:cNvPr id="12" name="Υπότιτλος 2">
            <a:extLst>
              <a:ext uri="{FF2B5EF4-FFF2-40B4-BE49-F238E27FC236}">
                <a16:creationId xmlns:a16="http://schemas.microsoft.com/office/drawing/2014/main" xmlns="" id="{A04774AE-49DA-4A41-A4A3-33D92BB6FC96}"/>
              </a:ext>
            </a:extLst>
          </p:cNvPr>
          <p:cNvSpPr txBox="1">
            <a:spLocks/>
          </p:cNvSpPr>
          <p:nvPr/>
        </p:nvSpPr>
        <p:spPr>
          <a:xfrm>
            <a:off x="3617069" y="3751234"/>
            <a:ext cx="3592612" cy="617594"/>
          </a:xfrm>
          <a:prstGeom prst="rect">
            <a:avLst/>
          </a:prstGeom>
        </p:spPr>
        <p:txBody>
          <a:bodyPr vert="horz" lIns="108177" tIns="54089" rIns="108177" bIns="54089" rtlCol="0" anchor="ctr" anchorCtr="0">
            <a:noAutofit/>
          </a:bodyPr>
          <a:lstStyle>
            <a:lvl1pPr marL="405679" indent="-40567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8964" indent="-338063" algn="l" defTabSz="108179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52251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93153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4052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74952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15854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56753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97656" indent="-270449" algn="l" defTabSz="10817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6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1958AF5B-E430-4961-BE48-30897A45A9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96789" y="6516301"/>
            <a:ext cx="3448420" cy="1162105"/>
          </a:xfrm>
          <a:prstGeom prst="rect">
            <a:avLst/>
          </a:prstGeom>
        </p:spPr>
      </p:pic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xmlns="" id="{9849D709-0964-4610-8C90-5046B52D91D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1541" y="6632157"/>
            <a:ext cx="3592612" cy="97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9562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Γνωρίζετε για τις προτεραιότητες του ενεργειακού σχεδιασμού της χώρας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3930406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92B5EDB3-CDFD-4F99-B3F1-65302E888655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68F8D114-616B-4757-BF59-E42FC4CC4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11E26FA2-9897-4816-A3CE-84D083743435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763EC980-B93F-46F2-953F-D43B7D74BF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BB38C4AA-6417-4C0F-857D-12043D7720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3574B33C-665B-41B2-9756-1F043E5EA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Γνωρίζετε για τις προτεραιότητες του ενεργειακού σχεδιασμού της χώρας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71114502"/>
              </p:ext>
            </p:extLst>
          </p:nvPr>
        </p:nvGraphicFramePr>
        <p:xfrm>
          <a:off x="2120002" y="1219200"/>
          <a:ext cx="6586746" cy="345822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32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66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3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37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130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Γνωρίζετε για τις προτεραιότητες του ενεργειακού σχεδιασμού της χώρας μας;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89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Όχι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31,3%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76,5%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85,7%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ΚΡΗΤΗ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22,8%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73,7%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31,3%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73,5%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960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18,8%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81,3%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2237130"/>
              </p:ext>
            </p:extLst>
          </p:nvPr>
        </p:nvGraphicFramePr>
        <p:xfrm>
          <a:off x="2120002" y="4803741"/>
          <a:ext cx="6586746" cy="22821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325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66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3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37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318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Γνωρίζετε για τις προτεραιότητες του ενεργειακού σχεδιασμού της χώρας μας;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84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25,6%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72,1%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82,6%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35-44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71,2%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30,3%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68,3%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318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29,8%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65,2%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EA0DE4F7-793E-4149-A3A4-52951DFE9B9D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2C1FDC30-13B2-4702-A2E4-9550851ABC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4D5EDA27-415D-4FC9-BACB-00B1C0843044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F92373C6-852E-4CDD-95F1-990BB34207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4F899F57-D7ED-4030-AAB4-97D29BC32E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A27038A2-AC9E-40AB-B666-F83A75EBC5E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083936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38" y="472075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Γνωρίζετε για τις προτεραιότητες του ενεργειακού σχεδιασμού της χώρας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6090090"/>
              </p:ext>
            </p:extLst>
          </p:nvPr>
        </p:nvGraphicFramePr>
        <p:xfrm>
          <a:off x="2305089" y="1644645"/>
          <a:ext cx="6201306" cy="162171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0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03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15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15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955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Γνωρίζετε για τις προτεραιότητες του ενεργειακού σχεδιασμού της χώρας μας;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305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955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ΑΝΔΡΑΣ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34,8%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62,2%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955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72,6%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9206509"/>
              </p:ext>
            </p:extLst>
          </p:nvPr>
        </p:nvGraphicFramePr>
        <p:xfrm>
          <a:off x="2305089" y="3628103"/>
          <a:ext cx="6216571" cy="311531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127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4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8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8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329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Γνωρίζετε για τις προτεραιότητες του ενεργειακού σχεδιασμού της χώρας μας;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379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164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Δημοτικό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80,8%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164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164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24,7%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71,1%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164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164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41,6%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57,3%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9CBBFAC7-84E7-4060-AC3A-C7D166F01265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00325CD7-71F5-4724-8135-622F802580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AA19CBC6-0E9F-49C1-A012-0B0DA1463390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9A52E320-36F8-403A-A48D-F29C530C410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2AB73952-0BBC-4ADE-BC03-FFEEC1A22A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69C25031-88DF-4B23-80EE-A34807C09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611692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Σε ποιες από τις παρακάτω πηγές ενέργειας πιστεύετε ότι πρέπει να επενδύσει η χώρα μας για την αντιμετώπιση των επιπτώσεων της κλιματικής αλλαγής, λαμβάνοντας υπόψιν και τις εθνικές προτεραιότητες;</a:t>
            </a:r>
            <a:r>
              <a:rPr lang="el-GR" sz="2000" dirty="0"/>
              <a:t> 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4455987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1982DB6-791A-4C63-9581-7248388C0683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8917E99B-B11E-4E88-B591-F9B8095D1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E7F293C1-0997-42DD-B6B8-CB8FE37E1AF4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7B3C73F3-9D8B-48D1-988E-E6A430F59CD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BF84B64A-E98C-4F94-9226-FBD6C237B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E5AB8B8F-35C0-49F3-9516-0C17F5ECDA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Συμφωνείτε με την ενοικίαση θαλάσσιων οικοπέδων σε πετρελαϊκές εταιρείες για εξορύξεις υδρογονανθράκων;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0124730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498EA8F-A220-404B-B7F7-9F8292485358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F9BC158A-DBFF-4EBE-8324-7F33616B93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FD1CCCB6-2A95-4AE2-B4F1-4C511E4D13E7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8E9BF084-6B1D-4666-894B-65697BDEA6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11B927A6-41C2-4685-8CA2-3D1170C40C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1A7FC6D4-4874-4F3B-9110-5A1DEF3CDD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Συμφωνείτε με την ενοικίαση θαλάσσιων οικοπέδων σε πετρελαϊκές εταιρείες για εξορύξεις υδρογονανθράκων;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0139495"/>
              </p:ext>
            </p:extLst>
          </p:nvPr>
        </p:nvGraphicFramePr>
        <p:xfrm>
          <a:off x="2320355" y="1517301"/>
          <a:ext cx="6214043" cy="30703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11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35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3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6671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Συμφωνείτε με την ενοικίαση θαλάσσιων οικοπέδων σε πετρελαϊκές εταιρείες για εξορύξεις υδρογονανθράκων;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15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24,7%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65,2%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10,1%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29,4%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1523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82,4%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9067982"/>
              </p:ext>
            </p:extLst>
          </p:nvPr>
        </p:nvGraphicFramePr>
        <p:xfrm>
          <a:off x="2320355" y="4791075"/>
          <a:ext cx="6214045" cy="218060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11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535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3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3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767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Συμφωνείτε με την ενοικίαση θαλάσσιων οικοπέδων σε πετρελαϊκές εταιρείες για εξορύξεις υδρογονανθράκων;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9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83,7%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19,7%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76,1%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549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57,9%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18,7%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022A19C-E286-4598-9E6F-37BE113B2653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132E2AD2-4682-4919-A6A9-E53AB5B8BD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B9E071D6-0F49-4575-8CB2-48F64B8D7C1C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D989F1C8-3F2C-4731-9DE8-428BB918EC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A13CDD46-5D99-4580-8CD1-C339189BFF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13044195-E839-44B6-836C-18BDE4F78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534864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Συμφωνείτε με την ενοικίαση θαλάσσιων οικοπέδων σε πετρελαϊκές εταιρείες για εξορύξεις υδρογονανθράκων;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87710778"/>
              </p:ext>
            </p:extLst>
          </p:nvPr>
        </p:nvGraphicFramePr>
        <p:xfrm>
          <a:off x="2340903" y="1779639"/>
          <a:ext cx="6083300" cy="141986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7259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Συμφωνείτε με την ενοικίαση θαλάσσιων οικοπέδων σε πετρελαϊκές εταιρείες για εξορύξεις υδρογονανθράκων;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24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508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ΑΝΔΡΑΣ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34,9%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54,9%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508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17,3%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71,5%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8253791"/>
              </p:ext>
            </p:extLst>
          </p:nvPr>
        </p:nvGraphicFramePr>
        <p:xfrm>
          <a:off x="2340903" y="3534428"/>
          <a:ext cx="6083300" cy="247308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495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Συμφωνείτε με την ενοικίαση θαλάσσιων οικοπέδων σε πετρελαϊκές εταιρείες για εξορύξεις υδρογονανθράκων;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20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658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Δημοτικό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54,1%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658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658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Λύκειο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22,6%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658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658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30,7%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61,4%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8,0%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B4C2429-8C47-4F37-8A7E-0594DEE9B745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540E49C2-947E-447B-ACC8-53A711E336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EA3F5C40-CADE-45BB-BBB9-9A47CD5359E6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E296C931-4B67-4A6C-94AF-1E6C6739F4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78D98539-2986-4CA1-AB76-1246D34296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057B9032-FD7C-46AF-9690-65A646A3EB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34398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Συμφωνείτε με την δημιουργία θαλάσσιων αιολικών πάρκων;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03448341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5D020E4C-D06D-4143-8241-2EE9BA6D6E78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13" name="Picture 12" descr="Text&#10;&#10;Description automatically generated">
              <a:extLst>
                <a:ext uri="{FF2B5EF4-FFF2-40B4-BE49-F238E27FC236}">
                  <a16:creationId xmlns:a16="http://schemas.microsoft.com/office/drawing/2014/main" xmlns="" id="{3105175E-7E96-4052-A0C3-6A1A53BE16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4C9E4B7D-3E1D-4A21-AD04-E77A545C4491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5" name="Picture 14" descr="Logo&#10;&#10;Description automatically generated">
              <a:extLst>
                <a:ext uri="{FF2B5EF4-FFF2-40B4-BE49-F238E27FC236}">
                  <a16:creationId xmlns:a16="http://schemas.microsoft.com/office/drawing/2014/main" xmlns="" id="{1C056ADF-C501-449E-BACB-29F3775B99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77338A1C-1090-49C4-888B-C9B39F60E4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7" name="Picture 16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81774281-179D-4351-BCFE-A5F0FB88C1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Συμφωνείτε με την δημιουργία θαλάσσιων αιολικών πάρκων;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5642796"/>
              </p:ext>
            </p:extLst>
          </p:nvPr>
        </p:nvGraphicFramePr>
        <p:xfrm>
          <a:off x="2351177" y="1498809"/>
          <a:ext cx="6083300" cy="284447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3705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Συμφωνείτε με την δημιουργία θαλάσσιων αιολικών πάρκων;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64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68,0%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20,9%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41,2%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38,1%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250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58,8%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17,6%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831114"/>
              </p:ext>
            </p:extLst>
          </p:nvPr>
        </p:nvGraphicFramePr>
        <p:xfrm>
          <a:off x="2351177" y="4535690"/>
          <a:ext cx="6083300" cy="166625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5262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Συμφωνείτε με την δημιουργία θαλάσσιων αιολικών πάρκων;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04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58,1%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30,2%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56,5%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34,8%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026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67,2%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19,1%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8F3FC35-EF2F-4B42-BF15-CE3639DFAB48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DC6BD8D5-C479-4B7E-B3CC-420C977C50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90627EF8-0E72-4ABE-BEC0-990A585E3B1C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654F6402-9CCA-4E4D-8F40-E2E0C1C234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35DB315A-823F-4282-921E-5ACF11A6BB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3161B610-7C54-4017-B88D-F504FB95E3B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210201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Συμφωνείτε με την δημιουργία θαλάσσιων αιολικών πάρκων;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43637234"/>
              </p:ext>
            </p:extLst>
          </p:nvPr>
        </p:nvGraphicFramePr>
        <p:xfrm>
          <a:off x="2299805" y="1804165"/>
          <a:ext cx="6195708" cy="138148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059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89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03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0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036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Συμφωνείτε με την δημιουργία θαλάσσιων αιολικών πάρκων;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38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036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ΑΝΔΡΑΣ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20,0%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8,9%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036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14,7%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9907551"/>
              </p:ext>
            </p:extLst>
          </p:nvPr>
        </p:nvGraphicFramePr>
        <p:xfrm>
          <a:off x="2299805" y="3750572"/>
          <a:ext cx="6195708" cy="220514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059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489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03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039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239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Συμφωνείτε με την δημιουργία θαλάσσιων αιολικών πάρκων;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077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39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Δημοτικό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25,7%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27,0%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39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239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63,9%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239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239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77,3%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79AD328-07FD-4128-B9E3-E550E186E1CB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39F24F05-C089-406F-9143-09BF4E008A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64B8C529-C563-48A5-86A1-57FCCD5E77FE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0747A1FF-FF55-40FF-9F38-DF99F99315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955B2AB9-8C2B-4966-986C-4F2BCE7396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C4DBB221-F986-4E1E-A026-65CFC7203E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178878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>
            <a:extLst>
              <a:ext uri="{FF2B5EF4-FFF2-40B4-BE49-F238E27FC236}">
                <a16:creationId xmlns:a16="http://schemas.microsoft.com/office/drawing/2014/main" xmlns="" id="{502C05B1-4969-4FE7-AB1C-D7CD6EF30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2567" y="78059"/>
            <a:ext cx="2977374" cy="692916"/>
          </a:xfrm>
          <a:solidFill>
            <a:srgbClr val="002060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pPr algn="ctr" eaLnBrk="1" hangingPunct="1"/>
            <a:r>
              <a:rPr lang="el-GR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Ταυτότητα Έρευνας</a:t>
            </a:r>
            <a:endParaRPr lang="en-US" altLang="en-US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4 - Θέση περιεχομένου">
            <a:extLst>
              <a:ext uri="{FF2B5EF4-FFF2-40B4-BE49-F238E27FC236}">
                <a16:creationId xmlns:a16="http://schemas.microsoft.com/office/drawing/2014/main" xmlns="" id="{3170FFDE-F728-4A8D-B6B6-5E3B1A158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496" y="770975"/>
            <a:ext cx="9693324" cy="6489221"/>
          </a:xfrm>
          <a:solidFill>
            <a:srgbClr val="002060"/>
          </a:soli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  <a:effectLst>
            <a:softEdge rad="317500"/>
          </a:effectLst>
        </p:spPr>
        <p:txBody>
          <a:bodyPr tIns="365760" rIns="822960" anchor="ctr">
            <a:normAutofit/>
          </a:bodyPr>
          <a:lstStyle/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Η έρευνα διεξήχθη από την</a:t>
            </a:r>
            <a:r>
              <a:rPr lang="en-US" altLang="en-US" sz="1800" dirty="0">
                <a:solidFill>
                  <a:schemeClr val="bg1"/>
                </a:solidFill>
              </a:rPr>
              <a:t> </a:t>
            </a:r>
            <a:r>
              <a:rPr lang="en-US" altLang="en-US" sz="1800" b="1" dirty="0">
                <a:solidFill>
                  <a:schemeClr val="bg1"/>
                </a:solidFill>
              </a:rPr>
              <a:t>Opinion Poll </a:t>
            </a:r>
            <a:r>
              <a:rPr lang="el-GR" altLang="en-US" sz="1800" dirty="0">
                <a:solidFill>
                  <a:schemeClr val="bg1"/>
                </a:solidFill>
              </a:rPr>
              <a:t>– Αριθμός Μητρώου Ε.Σ.Ρ. 49</a:t>
            </a:r>
            <a:r>
              <a:rPr lang="en-US" altLang="en-US" sz="1800" dirty="0">
                <a:solidFill>
                  <a:schemeClr val="bg1"/>
                </a:solidFill>
              </a:rPr>
              <a:t>, </a:t>
            </a:r>
            <a:r>
              <a:rPr lang="el-GR" altLang="en-US" sz="1800" dirty="0">
                <a:solidFill>
                  <a:schemeClr val="bg1"/>
                </a:solidFill>
              </a:rPr>
              <a:t>σε συνεργασία με το </a:t>
            </a:r>
            <a:r>
              <a:rPr lang="el-GR" altLang="en-US" sz="1800" b="1" dirty="0">
                <a:solidFill>
                  <a:schemeClr val="bg1"/>
                </a:solidFill>
              </a:rPr>
              <a:t>Εργαστήριο Συστημάτων Αποφάσεων και Διοίκησης του ΕΜΠ</a:t>
            </a:r>
            <a:r>
              <a:rPr lang="el-GR" altLang="en-US" sz="1800" dirty="0">
                <a:solidFill>
                  <a:schemeClr val="bg1"/>
                </a:solidFill>
              </a:rPr>
              <a:t>, στο πλαίσιο του ευρωπαϊκού ερευνητικού έργου </a:t>
            </a:r>
            <a:r>
              <a:rPr lang="en-US" altLang="en-US" sz="1800" dirty="0">
                <a:solidFill>
                  <a:schemeClr val="bg1"/>
                </a:solidFill>
              </a:rPr>
              <a:t>H2020</a:t>
            </a:r>
            <a:r>
              <a:rPr lang="el-GR" altLang="en-US" sz="1800" dirty="0">
                <a:solidFill>
                  <a:schemeClr val="bg1"/>
                </a:solidFill>
              </a:rPr>
              <a:t> </a:t>
            </a:r>
            <a:r>
              <a:rPr lang="en-US" altLang="en-US" sz="1800" b="1" dirty="0">
                <a:solidFill>
                  <a:schemeClr val="bg1"/>
                </a:solidFill>
              </a:rPr>
              <a:t>PARIS REINFORCE</a:t>
            </a:r>
            <a:r>
              <a:rPr lang="el-GR" altLang="en-US" sz="1800" dirty="0">
                <a:solidFill>
                  <a:schemeClr val="bg1"/>
                </a:solidFill>
              </a:rPr>
              <a:t>, με Επιστ. Υπεύθυνο τον Αν. Καθηγητή </a:t>
            </a:r>
            <a:r>
              <a:rPr lang="el-GR" altLang="en-US" sz="1800" b="1" dirty="0">
                <a:solidFill>
                  <a:schemeClr val="bg1"/>
                </a:solidFill>
              </a:rPr>
              <a:t>Χ. Δούκα</a:t>
            </a:r>
          </a:p>
          <a:p>
            <a:pPr marL="857250" indent="-231775" eaLnBrk="1" hangingPunct="1">
              <a:buNone/>
              <a:tabLst>
                <a:tab pos="9201150" algn="l"/>
                <a:tab pos="9317038" algn="l"/>
                <a:tab pos="9375775" algn="l"/>
              </a:tabLst>
            </a:pPr>
            <a:endParaRPr lang="el-GR" altLang="en-US" sz="1800" dirty="0">
              <a:solidFill>
                <a:schemeClr val="bg1"/>
              </a:solidFill>
            </a:endParaRP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ΕΞΕΤΑΖΟΜΕΝΟΣ ΠΛΗΘΥΣΜΟΣ: Ηλικίας άνω των 17</a:t>
            </a:r>
            <a:endParaRPr lang="en-GB" altLang="en-US" sz="1800" dirty="0">
              <a:solidFill>
                <a:schemeClr val="bg1"/>
              </a:solidFill>
            </a:endParaRP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ΜΕΓΕΘΟΣ ΔΕΙΓΜΑΤΟΣ:   </a:t>
            </a:r>
            <a:r>
              <a:rPr lang="en-US" altLang="en-US" sz="1800" dirty="0">
                <a:solidFill>
                  <a:schemeClr val="bg1"/>
                </a:solidFill>
              </a:rPr>
              <a:t>1</a:t>
            </a:r>
            <a:r>
              <a:rPr lang="el-GR" altLang="en-US" sz="1800" dirty="0">
                <a:solidFill>
                  <a:schemeClr val="bg1"/>
                </a:solidFill>
              </a:rPr>
              <a:t>.001</a:t>
            </a:r>
            <a:r>
              <a:rPr lang="en-US" altLang="en-US" sz="1800" dirty="0">
                <a:solidFill>
                  <a:schemeClr val="bg1"/>
                </a:solidFill>
              </a:rPr>
              <a:t> </a:t>
            </a:r>
            <a:r>
              <a:rPr lang="el-GR" altLang="en-US" sz="1800" dirty="0">
                <a:solidFill>
                  <a:schemeClr val="bg1"/>
                </a:solidFill>
              </a:rPr>
              <a:t> νοικοκυριά</a:t>
            </a: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ΧΡΟΝΙΚΟ ΔΙΑΣΤΗΜΑ: 11 ΜΑΙΟΥ  2</a:t>
            </a:r>
            <a:r>
              <a:rPr lang="en-US" altLang="en-US" sz="1800" dirty="0">
                <a:solidFill>
                  <a:schemeClr val="bg1"/>
                </a:solidFill>
              </a:rPr>
              <a:t>0</a:t>
            </a:r>
            <a:r>
              <a:rPr lang="el-GR" altLang="en-US" sz="1800" dirty="0">
                <a:solidFill>
                  <a:schemeClr val="bg1"/>
                </a:solidFill>
              </a:rPr>
              <a:t>21–17 ΜΑΙΟΥ 2021</a:t>
            </a: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ΠΕΡΙΟΧΗ ΔΙΕΞΑΓΩΓΗΣ: Πανελλαδική κάλυψη</a:t>
            </a: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ΜΕΘΟΔΟΣ ΔΕΙΓΜΑΤΟΛΗΨΙΑΣ: </a:t>
            </a:r>
            <a:r>
              <a:rPr lang="el-GR" altLang="en-US" sz="1800" dirty="0" err="1">
                <a:solidFill>
                  <a:schemeClr val="bg1"/>
                </a:solidFill>
              </a:rPr>
              <a:t>Πολυσταδιακή</a:t>
            </a:r>
            <a:r>
              <a:rPr lang="el-GR" altLang="en-US" sz="1800" dirty="0">
                <a:solidFill>
                  <a:schemeClr val="bg1"/>
                </a:solidFill>
              </a:rPr>
              <a:t> τυχαία δειγματοληψία με χρήση </a:t>
            </a:r>
            <a:r>
              <a:rPr lang="en-US" altLang="en-US" sz="1800" dirty="0">
                <a:solidFill>
                  <a:schemeClr val="bg1"/>
                </a:solidFill>
              </a:rPr>
              <a:t>quota</a:t>
            </a:r>
            <a:r>
              <a:rPr lang="el-GR" altLang="en-US" sz="1800" dirty="0">
                <a:solidFill>
                  <a:schemeClr val="bg1"/>
                </a:solidFill>
              </a:rPr>
              <a:t> βάσει  γεωγραφικής κατανομής.</a:t>
            </a: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ΜΕΘΟΔΟΣ ΣΥΛΛΟΓΗΣ ΣΤΟΙΧΕΙΩΝ: Τηλεφωνικές συνεντεύξεις βάσει ηλεκτρονικού ερωτηματολογίου (</a:t>
            </a:r>
            <a:r>
              <a:rPr lang="en-US" altLang="en-US" sz="1800" dirty="0">
                <a:solidFill>
                  <a:schemeClr val="bg1"/>
                </a:solidFill>
              </a:rPr>
              <a:t>CATI</a:t>
            </a:r>
            <a:r>
              <a:rPr lang="el-GR" altLang="en-US" sz="1800" dirty="0">
                <a:solidFill>
                  <a:schemeClr val="bg1"/>
                </a:solidFill>
              </a:rPr>
              <a:t>).</a:t>
            </a: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sz="1800" dirty="0">
                <a:solidFill>
                  <a:schemeClr val="bg1"/>
                </a:solidFill>
              </a:rPr>
              <a:t>Προσωπικό  </a:t>
            </a:r>
            <a:r>
              <a:rPr lang="en-US" sz="1800" dirty="0">
                <a:solidFill>
                  <a:schemeClr val="bg1"/>
                </a:solidFill>
              </a:rPr>
              <a:t> field: </a:t>
            </a:r>
            <a:r>
              <a:rPr lang="el-GR" sz="1800" dirty="0">
                <a:solidFill>
                  <a:schemeClr val="bg1"/>
                </a:solidFill>
              </a:rPr>
              <a:t>Εργαστήκαν  18 ερευνητές  και 1 επόπτη </a:t>
            </a:r>
            <a:endParaRPr lang="el-GR" altLang="en-US" sz="1800" dirty="0">
              <a:solidFill>
                <a:schemeClr val="bg1"/>
              </a:solidFill>
            </a:endParaRPr>
          </a:p>
          <a:p>
            <a:pPr marL="857250" indent="-231775" eaLnBrk="1" hangingPunct="1">
              <a:tabLst>
                <a:tab pos="9201150" algn="l"/>
                <a:tab pos="9317038" algn="l"/>
                <a:tab pos="9375775" algn="l"/>
              </a:tabLst>
            </a:pPr>
            <a:r>
              <a:rPr lang="el-GR" altLang="en-US" sz="1800" dirty="0">
                <a:solidFill>
                  <a:schemeClr val="bg1"/>
                </a:solidFill>
              </a:rPr>
              <a:t>Η </a:t>
            </a:r>
            <a:r>
              <a:rPr lang="en-US" altLang="en-US" sz="1800" dirty="0">
                <a:solidFill>
                  <a:schemeClr val="bg1"/>
                </a:solidFill>
              </a:rPr>
              <a:t>Opinion Poll</a:t>
            </a:r>
            <a:r>
              <a:rPr lang="el-GR" altLang="en-US" sz="1800" dirty="0">
                <a:solidFill>
                  <a:schemeClr val="bg1"/>
                </a:solidFill>
              </a:rPr>
              <a:t> ΕΠΕ. Είναι μέλος του ΣΕΔΕΑ, της ESOMAR, της WAPOR και τηρεί τον κανονισμό του Π.Ε.Σ.Σ. και τους διεθνείς κώδικες δεοντολογίας για την διεξαγωγή και δημοσιοποίηση ερευνών κοινής γνώμης.</a:t>
            </a:r>
            <a:endParaRPr lang="en-US" altLang="en-US" sz="1800" dirty="0">
              <a:solidFill>
                <a:schemeClr val="bg1"/>
              </a:solidFill>
            </a:endParaRPr>
          </a:p>
          <a:p>
            <a:pPr eaLnBrk="1" hangingPunct="1"/>
            <a:endParaRPr lang="el-GR" altLang="en-US" sz="1894" dirty="0">
              <a:solidFill>
                <a:srgbClr val="D9D9D9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7CF747A8-6803-4BB5-880E-6E1E212E629D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D6E67547-9B9B-4754-ABF9-74CBB8BD80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xmlns="" id="{4142698A-D936-4FC7-BD97-D0527F5CC0BC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6" name="Picture 5" descr="Logo&#10;&#10;Description automatically generated">
              <a:extLst>
                <a:ext uri="{FF2B5EF4-FFF2-40B4-BE49-F238E27FC236}">
                  <a16:creationId xmlns:a16="http://schemas.microsoft.com/office/drawing/2014/main" xmlns="" id="{4D98205B-08E9-4B50-8371-F2C2BC9695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8EB3F9EE-139C-4812-A22F-4CFEED7C4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D018DBE7-A674-4FC7-B8AA-88CFB5D15D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Σε ποιους τομείς θα βλέπατε τη χρήση υδρογόνου στο μέλλον στη χώρα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36175726"/>
              </p:ext>
            </p:extLst>
          </p:nvPr>
        </p:nvGraphicFramePr>
        <p:xfrm>
          <a:off x="541338" y="1335088"/>
          <a:ext cx="9744075" cy="591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B82D982F-A670-4E34-B17C-9A77C9474481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83FAD913-3F6D-47A8-93E4-AC8653958FA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F9CF9101-EBDE-40BA-A577-E2B24C379DA3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9E3425EA-1309-4D0E-B136-FE8D61F149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E044C2B8-2107-48C2-89BD-51DD3EE170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C1DAE012-A3C0-4CA7-9913-F2B0F6DD837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Πόση πιστεύετε ότι είναι η περιβαλλοντική ζημιά (π.χ. βιοποικιλότητα, δάση, υδροφόροι ορίζοντες, ατμοσφαιρική ρύπανση) που προκαλεί κάθε μια από τις παρακάτω πηγές ενέργειας;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207846"/>
              </p:ext>
            </p:extLst>
          </p:nvPr>
        </p:nvGraphicFramePr>
        <p:xfrm>
          <a:off x="621725" y="1366854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ED306DC6-3610-4285-B29D-B2A32ED28932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769C55B9-6DFC-4CF9-A032-56DC89971AC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A4358CF4-40C5-467C-9BE9-93554FB3BA59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25AD2A28-F3EC-4026-A624-9AB7223424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1C35C8E4-A625-4860-A963-1880806365D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F12F7185-EB04-42A7-A283-4931422044F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Ποια η γνώμη σας για τους ακτιβιστές για την κλιματική αλλαγή (π.χ. Γκρέτα Τούνμπεργκ);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0681991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71E1AF2-4D09-44C6-8652-6432FC5DFC46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95E2D8A1-A4A2-4ABF-A054-71B0EC0649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483DDA23-0847-453F-86ED-65EB3CA5C57B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45B037A0-CC4B-45AD-B189-1D4B60780B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51C82178-7D37-4872-8013-103975900C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E6E50EAE-E09D-4C7F-B4A0-707A17C70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r>
              <a:rPr lang="el-GR" sz="2400" b="1" dirty="0"/>
              <a:t>Ποια η γνώμη σας για τους ακτιβιστές για την κλιματική αλλαγή (π.χ. Γκρέτα Τούνμπεργκ);</a:t>
            </a:r>
            <a:endParaRPr lang="en-US" sz="24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51727468"/>
              </p:ext>
            </p:extLst>
          </p:nvPr>
        </p:nvGraphicFramePr>
        <p:xfrm>
          <a:off x="925424" y="1446963"/>
          <a:ext cx="9016999" cy="291931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6906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Ποια η γνώμη σας για τους ακτιβιστές για την κλιματική αλλαγή (π.χ. Γκρέτα Τούνμπεργκ);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88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 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 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14,7%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64,1%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45,5%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58,8%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17,6%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1056384"/>
              </p:ext>
            </p:extLst>
          </p:nvPr>
        </p:nvGraphicFramePr>
        <p:xfrm>
          <a:off x="925424" y="4563947"/>
          <a:ext cx="9016999" cy="172632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1421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Ποια η γνώμη σας για τους ακτιβιστές για την κλιματική αλλαγή (π.χ. Γκρέτα Τούνμπεργκ);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81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 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 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18-24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55,8%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22,2%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53,8%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56,9%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42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16,2%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53,4%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16,2%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B8A09E64-F3BE-4FA2-87C5-24AB68A0B892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4CF1CCD0-4996-494B-8016-6F9C2F0FCB4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99451BF1-BC66-48BA-9884-B880F31D7542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CA96336D-CFFA-455C-85ED-9BB88E871A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CE8B6EFC-E672-4EF7-A369-7B1BA83FAE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5FD4D774-4031-42B2-8864-1720E5F657E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195039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Ποια η γνώμη σας για τους ακτιβιστές για την κλιματική αλλαγή (π.χ. Γκρέτα Τούνμπεργκ);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2783680"/>
              </p:ext>
            </p:extLst>
          </p:nvPr>
        </p:nvGraphicFramePr>
        <p:xfrm>
          <a:off x="863778" y="2159547"/>
          <a:ext cx="9016999" cy="114300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81609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200" u="none" strike="noStrike">
                          <a:effectLst/>
                        </a:rPr>
                        <a:t> 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Ποια η γνώμη σας για τους ακτιβιστές για την κλιματική αλλαγή (π.χ. Γκρέτα </a:t>
                      </a:r>
                      <a:r>
                        <a:rPr lang="el-GR" sz="1000" u="none" strike="noStrike" dirty="0" err="1">
                          <a:effectLst/>
                        </a:rPr>
                        <a:t>Τούνμπεργκ</a:t>
                      </a:r>
                      <a:r>
                        <a:rPr lang="el-GR" sz="1000" u="none" strike="noStrike" dirty="0">
                          <a:effectLst/>
                        </a:rPr>
                        <a:t>);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17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Πολύ 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Αρνητική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Θετική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Πολύ Θετική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60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ΑΝΔΡΑΣ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52,2%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160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59,0%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12,6%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0580581"/>
              </p:ext>
            </p:extLst>
          </p:nvPr>
        </p:nvGraphicFramePr>
        <p:xfrm>
          <a:off x="863778" y="3747320"/>
          <a:ext cx="9016999" cy="165577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3456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Ποια η γνώμη σας για τους ακτιβιστές για την κλιματική αλλαγή (π.χ. Γκρέτα Τούνμπεργκ);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836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Πολύ 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Αρνητική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Πολύ Θετική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Δημοτικό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29,2%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59,0%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55,7%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45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18,2%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64,8%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6,8%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7F8909FB-80C8-4081-958F-48949DAB75D3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DD098365-FA4B-449C-B4DA-A72646DB7F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CDCDF57E-6A04-455B-B4CB-AF2904FCD830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3BA9E9A1-0AAF-4705-A8CD-C631E61ACA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FDC486EF-046F-468C-8A6A-AA6CFC8AD9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A0E590D0-7104-4ACE-81D1-731F5F826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730932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778964"/>
          </a:xfrm>
        </p:spPr>
        <p:txBody>
          <a:bodyPr>
            <a:normAutofit/>
          </a:bodyPr>
          <a:lstStyle/>
          <a:p>
            <a:r>
              <a:rPr lang="el-GR" sz="2000" b="1" dirty="0"/>
              <a:t>Πιστεύετε ότι η πανδημία COVID-19 σχετίζεται άμεσα ή και έμμεσα με την κλιματική αλλαγή;</a:t>
            </a:r>
            <a:endParaRPr lang="en-US" sz="2000" b="1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43239006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66CB2E7-0239-4F6F-8CB0-B20E67E58B87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B68EF298-79F9-486F-AAF7-2F716A01B2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0E4B2C1F-7C9F-4918-8F64-0CC8BBB7E4FB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37345933-A8D3-4B43-8382-C08D1C22FD7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F3097C9C-2AB0-4582-8229-E64E436F00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00C406E0-DD6B-4BD8-99CC-3F74F133F1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Πιστεύετε ότι η πανδημία COVID-19 σχετίζεται άμεσα ή και έμμεσα με την κλιματική αλλαγή;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68486312"/>
              </p:ext>
            </p:extLst>
          </p:nvPr>
        </p:nvGraphicFramePr>
        <p:xfrm>
          <a:off x="2330628" y="1376628"/>
          <a:ext cx="6083300" cy="300302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051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Πιστεύετε ότι η πανδημία COVID-19 σχετίζεται άμεσα ή και έμμεσα με την κλιματική αλλαγή;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378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Όχι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31,9%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53,6%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55,0%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56,6%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3579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76,5%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84169854"/>
              </p:ext>
            </p:extLst>
          </p:nvPr>
        </p:nvGraphicFramePr>
        <p:xfrm>
          <a:off x="2330628" y="4570939"/>
          <a:ext cx="6083300" cy="203082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399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Πιστεύετε ότι η πανδημία COVID-19 σχετίζεται άμεσα ή και έμμεσα με την κλιματική αλλαγή;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0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Ναι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>
                          <a:effectLst/>
                        </a:rPr>
                        <a:t>Όχι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39,5%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44,4%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55,6%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31,9%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28,3%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61,0%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0468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54,7%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14,2%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9CC484C-B528-47C0-ADA9-3B5BF0F252D4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769E8348-8A54-4B27-AF9A-F9DCA9300EE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33D8269E-8D73-4427-A146-00EE571F78D3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68AAD07D-FD60-4C51-AED3-FE12F5C010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DFF41BEF-077B-4E5C-93CA-F566C474C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5F597A92-E981-4001-8823-E463D30BE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054691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Πιστεύετε ότι η πανδημία COVID-19 σχετίζεται άμεσα ή και έμμεσα με την κλιματική αλλαγή;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629678"/>
              </p:ext>
            </p:extLst>
          </p:nvPr>
        </p:nvGraphicFramePr>
        <p:xfrm>
          <a:off x="2320354" y="1808704"/>
          <a:ext cx="6083300" cy="118292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2692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Πιστεύετε ότι η πανδημία COVID-19 σχετίζεται άμεσα ή και έμμεσα με την κλιματική αλλαγή;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78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972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ΑΝΔΡΑΣ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66,9%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9724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36,0%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52,4%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4755789"/>
              </p:ext>
            </p:extLst>
          </p:nvPr>
        </p:nvGraphicFramePr>
        <p:xfrm>
          <a:off x="2320354" y="3265714"/>
          <a:ext cx="6083300" cy="280398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160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Πιστεύετε ότι η πανδημία COVID-19 σχετίζεται άμεσα ή και έμμεσα με την κλιματική αλλαγή;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20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806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Δημοτικό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37,0%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39,7%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806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59,0%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806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59,3%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806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58,3%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806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25,0%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70,5%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1D593587-CBB9-46DC-839D-522424A079DC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1A5F77C6-59AF-42BE-AFB6-915A39B4A6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33827269-931D-4D72-B569-8B40F51B0370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0D921179-0012-4540-BDB4-C6FDDEF253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90C68E0B-05A2-4545-A74C-7EC2EF03D0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5C7AA437-B904-4888-BF0C-C40B4E8ECA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2538071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Σε τι βαθμό πιστεύετε ότι η ανάκαμψη από την πανδημία πρέπει να πραγματοποιηθεί με όρους πράσινης ανάπτυξης;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78918080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0045667-DFC9-4E97-997F-D1BA4F93CF21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7A377DE3-4502-4AFC-BC26-91597A9D06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50F342F9-9891-4B29-BB65-D56381FFCE36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1D43D388-E5C1-44C2-AD78-1A13501859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E620452E-78A3-43DD-A634-28346DC89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7DB4D4DC-410F-4231-9557-CA3E59FA7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Σε τι βαθμό πιστεύετε ότι η ανάκαμψη από την πανδημία πρέπει να πραγματοποιηθεί με όρους πράσινης ανάπτυξης;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6947134"/>
              </p:ext>
            </p:extLst>
          </p:nvPr>
        </p:nvGraphicFramePr>
        <p:xfrm>
          <a:off x="884327" y="1487156"/>
          <a:ext cx="9016999" cy="302455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6173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Σε τι βαθμό πιστεύετε ότι η ανάκαμψη από την πανδημία πρέπει να πραγματοποιηθεί με όρους πράσινης ανάπτυξης;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24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Καθόλου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Λίγο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Αποκλειστικά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ΑΤΤΙΚΗ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45,7%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ΝΟΜΟΣ ΘΕΣΣΑΛΟΝΙΚΗΣ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14,3%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35,3%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ΣΤΕΡΕΑ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19,0%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19,0%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19,0%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34,5%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351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23,5%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17,6%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1198296"/>
              </p:ext>
            </p:extLst>
          </p:nvPr>
        </p:nvGraphicFramePr>
        <p:xfrm>
          <a:off x="884327" y="4722725"/>
          <a:ext cx="9016999" cy="1607734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2129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Σε τι βαθμό πιστεύετε ότι η ανάκαμψη από την πανδημία πρέπει να πραγματοποιηθεί με όρους πράσινης ανάπτυξης;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796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Καθόλου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Λίγο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Αποκλειστικά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39,5%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21,7%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51,3%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45,2%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17,9%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39,9%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641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8,8%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43,8%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17,8%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985D973-AF29-459C-9F08-4848FD5716C1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9FF909FD-DCDE-4DDA-B94C-F77368B638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8CD94650-C0A5-443E-ADBC-9089B56E67D3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3AAE69AB-C73B-44D9-BFE9-44AB64BE9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BAED1423-76B7-409A-A0DA-D6CA770506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D0BAC8B8-2F2F-424F-A3CA-643B5E2553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50367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Θεωρείτε ότι η κλιματική αλλαγή είναι ένα σοβαρό πρόβλημα για τον πλανήτη;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42198192"/>
              </p:ext>
            </p:extLst>
          </p:nvPr>
        </p:nvGraphicFramePr>
        <p:xfrm>
          <a:off x="541338" y="1304925"/>
          <a:ext cx="9744075" cy="5948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6A977D4-2F24-457F-A2CA-29ED8464167A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84965AE5-344C-4B57-9517-4126BE2B92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E960A1F9-23F8-47BD-92FF-46361769C5EC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08DB5576-A505-4B45-A8A6-4BA310468A1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6453C8AD-4D16-4FD5-A7E4-9B105A367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AE8ABFA2-E276-41B6-994B-34C5E9F33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071219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Σε τι βαθμό πιστεύετε ότι η ανάκαμψη από την πανδημία πρέπει να πραγματοποιηθεί με όρους πράσινης ανάπτυξης;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0843648"/>
              </p:ext>
            </p:extLst>
          </p:nvPr>
        </p:nvGraphicFramePr>
        <p:xfrm>
          <a:off x="874053" y="2090057"/>
          <a:ext cx="9016999" cy="102786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3241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>
                          <a:effectLst/>
                        </a:rPr>
                        <a:t>Σε τι βαθμό πιστεύετε ότι η ανάκαμψη από την πανδημία πρέπει να πραγματοποιηθεί με όρους πράσινης ανάπτυξης;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81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Καθόλου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Λίγο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Πολύ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>
                          <a:effectLst/>
                        </a:rPr>
                        <a:t>Αποκλειστικά</a:t>
                      </a:r>
                      <a:endParaRPr lang="el-GR" sz="1200" b="1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24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ΑΝΔΡΑΣ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19,3%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43,8%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12,5%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24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44,6%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13,3%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9525971"/>
              </p:ext>
            </p:extLst>
          </p:nvPr>
        </p:nvGraphicFramePr>
        <p:xfrm>
          <a:off x="874053" y="3302978"/>
          <a:ext cx="9016999" cy="1802222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357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6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41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76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824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3346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000" u="none" strike="noStrike" dirty="0">
                          <a:effectLst/>
                        </a:rPr>
                        <a:t>Σε τι βαθμό πιστεύετε ότι η ανάκαμψη από την πανδημία πρέπει να πραγματοποιηθεί με όρους πράσινης ανάπτυξης;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14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Καθόλου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Λίγο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Πολύ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Αποκλειστικά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Δημοτικό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11,0%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31,5%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7,7%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20,5%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12,8%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10,3%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46,2%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18,2%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15,2%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43,7%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334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11,4%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46,6%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22,7%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3,4%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D721EEE-FD5E-453D-B530-E47408EFE06C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507C0814-724E-4C2B-AA6F-BE94951D8E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6FA197B8-9BF8-4A3F-A4BF-AE886861C884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841A87AD-12A3-47CE-8E59-D580332CF5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FD9F1523-F78B-4843-90E5-396B48882E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41565D79-1AD3-4E2F-BB60-2B6D5720ACB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9887622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Βαθμολογήστε τα επόμενα θέματα ως προς την σημασία τους για άμεση αντιμετώπιση…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34233936"/>
              </p:ext>
            </p:extLst>
          </p:nvPr>
        </p:nvGraphicFramePr>
        <p:xfrm>
          <a:off x="541338" y="1222375"/>
          <a:ext cx="9744075" cy="6030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887A9621-A3F7-42AE-A1A0-9D917FA9CC6A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F83C0FA0-39F6-483A-BA75-0D380303E2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50AEF82E-1567-4AD7-972A-7424A188B583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50704555-07CC-4607-9FD6-226AF271BC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23B4FDAB-0708-4CB8-80A8-36764FB00E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DA10DB86-C209-42AF-9B4D-D1971083F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6112124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79953" y="5826252"/>
            <a:ext cx="9338072" cy="564431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l-GR" sz="4200" dirty="0">
                <a:latin typeface="Cambria" pitchFamily="18" charset="0"/>
                <a:ea typeface="Cambria" pitchFamily="18" charset="0"/>
              </a:rPr>
              <a:t>Τέλος Παρουσίασης</a:t>
            </a:r>
            <a:endParaRPr lang="en-US" sz="42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071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/>
          </a:bodyPr>
          <a:lstStyle/>
          <a:p>
            <a:r>
              <a:rPr lang="el-GR" sz="2000" b="1" dirty="0"/>
              <a:t>Θεωρείτε ότι η κλιματική αλλαγή είναι ένα σοβαρό πρόβλημα για τον πλανήτη;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6662376"/>
              </p:ext>
            </p:extLst>
          </p:nvPr>
        </p:nvGraphicFramePr>
        <p:xfrm>
          <a:off x="2144325" y="1272934"/>
          <a:ext cx="6538100" cy="311500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168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4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33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33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5300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Θεωρείτε ότι η κλιματική αλλαγή είναι ένα σοβαρό πρόβλημα για τον πλανήτη;</a:t>
                      </a:r>
                      <a:endParaRPr lang="el-GR" sz="11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608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ΑΤΤΙΚΗ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98,2%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0,4%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ΝΟΜΟΣ ΘΕΣΣΑΛΟΝΙΚΗΣ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ΚΕΝΤΡΙΚΗ ΜΑΚΕΔΟΝΙΑ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ΔΥΤΙΚΗ ΜΑΚΕΔΟΝΙΑ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ΗΠΕΙΡΟΣ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ΘΕΣΣΑΛΙΑ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94,1%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ΣΤΕΡΕΑ ΕΛΛΑΔΑ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95,5%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97,5%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ΠΕΛΟΠΟΝΝΗΣΟΣ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97,3%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100,0%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ΝΟΤΙΟ ΑΙΓΑΙΟ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98,0%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1851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94,1%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27814710"/>
              </p:ext>
            </p:extLst>
          </p:nvPr>
        </p:nvGraphicFramePr>
        <p:xfrm>
          <a:off x="2144325" y="4750975"/>
          <a:ext cx="6538100" cy="245326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1168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4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933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933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318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Θεωρείτε ότι η κλιματική αλλαγή είναι ένα σοβαρό πρόβλημα για τον πλανήτη;</a:t>
                      </a:r>
                      <a:endParaRPr lang="el-GR" sz="11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7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89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18-24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89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25-34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97,9%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89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35-44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99,2%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0,8%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89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891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96,8%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0,5%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9736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99,3%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0,3%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0,3%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0D96BAEF-95C5-4B25-843E-5CDBEF058B4D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1F8B96D2-97B4-49C2-89AF-6267342BED9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AD9B39E7-38B5-4543-9487-BF16B548AF40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66AB8347-68D0-41A4-8ED9-74F8C2441D9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B4E0FB6B-2943-44BD-8B12-D7C2420D2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1F3C18C8-C3D7-4F1F-85F6-D1B94122A5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569951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76441" y="241401"/>
            <a:ext cx="9273868" cy="673000"/>
          </a:xfrm>
        </p:spPr>
        <p:txBody>
          <a:bodyPr>
            <a:normAutofit/>
          </a:bodyPr>
          <a:lstStyle/>
          <a:p>
            <a:r>
              <a:rPr lang="el-GR" sz="2000" b="1" dirty="0"/>
              <a:t>Θεωρείτε ότι η κλιματική αλλαγή είναι ένα σοβαρό πρόβλημα για τον πλανήτη;</a:t>
            </a:r>
            <a:endParaRPr lang="en-US" sz="2000" dirty="0"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133871"/>
              </p:ext>
            </p:extLst>
          </p:nvPr>
        </p:nvGraphicFramePr>
        <p:xfrm>
          <a:off x="2248633" y="1474683"/>
          <a:ext cx="6318332" cy="1739191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314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732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900" b="0" u="none" strike="noStrike" dirty="0">
                          <a:effectLst/>
                        </a:rPr>
                        <a:t> </a:t>
                      </a:r>
                      <a:endParaRPr lang="el-GR" sz="9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Θεωρείτε ότι η κλιματική αλλαγή είναι ένα σοβαρό πρόβλημα για τον πλανήτη;</a:t>
                      </a:r>
                      <a:endParaRPr lang="el-GR" sz="1100" b="0" i="0" u="none" strike="noStrike" dirty="0">
                        <a:solidFill>
                          <a:schemeClr val="tx1"/>
                        </a:solidFill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33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926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ΑΝΔΡΑΣ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97,0%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2,5%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0,5%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9264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ΓΥΝΑΙΚΑ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99,1%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0,7%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0,2%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3890290"/>
              </p:ext>
            </p:extLst>
          </p:nvPr>
        </p:nvGraphicFramePr>
        <p:xfrm>
          <a:off x="2259784" y="3543605"/>
          <a:ext cx="6307181" cy="3554809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3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71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42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28002">
                <a:tc rowSpan="2">
                  <a:txBody>
                    <a:bodyPr/>
                    <a:lstStyle/>
                    <a:p>
                      <a:pPr algn="l" fontAlgn="b"/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b="0" u="none" strike="noStrike" dirty="0">
                          <a:effectLst/>
                        </a:rPr>
                        <a:t>Θεωρείτε ότι η κλιματική αλλαγή είναι ένα σοβαρό πρόβλημα για τον πλανήτη;</a:t>
                      </a:r>
                      <a:endParaRPr lang="el-GR" sz="11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679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0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Δημοτικό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98,7%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 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1,3%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80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Γυμνάσιο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97,5%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 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2,5%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80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Λύκειο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>
                          <a:effectLst/>
                        </a:rPr>
                        <a:t>98,4%</a:t>
                      </a:r>
                      <a:endParaRPr lang="el-GR" sz="12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1,3%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0,3%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80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ΑΕΙ / ΤΕΙ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>
                          <a:effectLst/>
                        </a:rPr>
                        <a:t>98,0%</a:t>
                      </a:r>
                      <a:endParaRPr lang="el-GR" sz="12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2,0%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 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8002">
                <a:tc>
                  <a:txBody>
                    <a:bodyPr/>
                    <a:lstStyle/>
                    <a:p>
                      <a:pPr algn="l" fontAlgn="t"/>
                      <a:r>
                        <a:rPr lang="el-GR" sz="1200" b="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98,9%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1,1%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u="none" strike="noStrike" dirty="0">
                          <a:effectLst/>
                        </a:rPr>
                        <a:t> </a:t>
                      </a:r>
                      <a:endParaRPr lang="el-GR" sz="12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27229B99-0F45-495E-A6F3-79093742971B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D5B02752-A7E9-4963-BA1D-5F63ED43F9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2F957318-D933-432A-A339-55E1F59FE861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1D60CA8D-067F-455F-8E09-7307CFEE1AF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EF26FADC-0BEA-4DCF-B3D8-6FEE2F0D60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1789059D-A05B-4784-A37B-7BF7C32644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09479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Πιστεύετε ότι οι φυσικές καταστροφές εξαιτίας της κλιματικής αλλαγής έχουν αυξηθεί τα τελευταία έτη στη χώρα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65284478"/>
              </p:ext>
            </p:extLst>
          </p:nvPr>
        </p:nvGraphicFramePr>
        <p:xfrm>
          <a:off x="541338" y="1397000"/>
          <a:ext cx="9744075" cy="585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9CD2709A-DC35-4EAE-9969-5FB7ABC37D4D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25E03CF9-00BB-44EA-8792-AA70B52C8A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6009F588-BA01-4BBF-B06C-95E15A4488FE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12CEBBD0-0E28-45A6-9406-2C53973E0E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EE9EFF1F-CAAA-4D5C-8A6E-DC2432D9B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EFF44AA1-E170-48F0-A235-E982F9CCB2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39" y="277364"/>
            <a:ext cx="9338072" cy="724471"/>
          </a:xfrm>
        </p:spPr>
        <p:txBody>
          <a:bodyPr>
            <a:normAutofit/>
          </a:bodyPr>
          <a:lstStyle/>
          <a:p>
            <a:r>
              <a:rPr lang="el-GR" sz="2000" b="1" dirty="0"/>
              <a:t>Πιστεύετε ότι οι φυσικές καταστροφές εξαιτίας της κλιματικής αλλαγής έχουν αυξηθεί τα τελευταία έτη στη χώρα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2092418"/>
              </p:ext>
            </p:extLst>
          </p:nvPr>
        </p:nvGraphicFramePr>
        <p:xfrm>
          <a:off x="2371725" y="1205801"/>
          <a:ext cx="6083300" cy="3315958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8965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b="0" u="none" strike="noStrike" dirty="0">
                          <a:effectLst/>
                        </a:rPr>
                        <a:t>Πιστεύετε ότι οι φυσικές καταστροφές εξαιτίας της κλιματικής αλλαγής έχουν αυξηθεί τα τελευταία έτη στη χώρα μας;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38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ΑΤΤΙΚΗ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91,9%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6,3%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1,8%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ΝΟΜΟΣ ΘΕΣΣΑΛΟΝΙΚΗΣ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90,3%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ΑΝΑΤΟΛΙΚΗ ΜΑΚΕΔΟΝΙΑ – ΘΡΑΚΗ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66,7%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33,3%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ΚΕΝΤΡΙΚΗ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85,7%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ΔΥΤΙΚΗ ΜΑΚΕΔΟΝΙΑ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92,9%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7,1%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ΗΠΕΙΡΟΣ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100,0%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ΘΕΣΣΑΛΙΑ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94,1%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5,9%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ΣΤΕΡΕΑ ΕΛΛΑΔΑ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81,0%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14,3%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4,8%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ΔΥΤΙΚΗ ΕΛΛΑΔΑ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94,9%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5,1%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ΠΕΛΟΠΟΝΝΗΣΟΣ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92,0%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5,3%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2,7%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ΚΡΗΤΗ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96,5%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3,5%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ΒΟΡΕΙΟ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93,8%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3,1%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ΝΟΤΙΟ ΑΙΓΑΙΟ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91,9%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4,0%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4,0%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5472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ΙΟΝΙΑ ΝΗΣΙΑ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94,1%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5,9%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u="none" strike="noStrike" dirty="0">
                          <a:effectLst/>
                        </a:rPr>
                        <a:t> </a:t>
                      </a:r>
                      <a:endParaRPr lang="el-GR" sz="9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73588480"/>
              </p:ext>
            </p:extLst>
          </p:nvPr>
        </p:nvGraphicFramePr>
        <p:xfrm>
          <a:off x="2371725" y="4725725"/>
          <a:ext cx="6083300" cy="261656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19695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20518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000" b="0" u="none" strike="noStrike" dirty="0">
                          <a:effectLst/>
                        </a:rPr>
                        <a:t>Πιστεύετε ότι οι φυσικές καταστροφές εξαιτίας της κλιματικής αλλαγής έχουν αυξηθεί τα τελευταία έτη στη χώρα μας;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40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18-24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83,3%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16,7%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 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25-34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84,8%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8,7%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6,5%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35-44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92,4%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6,8%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0,8%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45-54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93,1%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6,0%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0,9%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>
                          <a:effectLst/>
                        </a:rPr>
                        <a:t>55-64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91,4%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>
                          <a:effectLst/>
                        </a:rPr>
                        <a:t>7,3%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1,4%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694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b="0" u="none" strike="noStrike" dirty="0">
                          <a:effectLst/>
                        </a:rPr>
                        <a:t>65+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95,0%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2,7%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u="none" strike="noStrike" dirty="0">
                          <a:effectLst/>
                        </a:rPr>
                        <a:t>2,3%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BBAD0F1-3E0D-4A17-9A46-2A2D8AE39A9A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9" name="Picture 8" descr="Text&#10;&#10;Description automatically generated">
              <a:extLst>
                <a:ext uri="{FF2B5EF4-FFF2-40B4-BE49-F238E27FC236}">
                  <a16:creationId xmlns:a16="http://schemas.microsoft.com/office/drawing/2014/main" xmlns="" id="{EB5DEB15-C956-455B-A8DA-992002051A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E524E3E0-F1CA-4D62-B17F-98AA9240C476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11" name="Picture 10" descr="Logo&#10;&#10;Description automatically generated">
              <a:extLst>
                <a:ext uri="{FF2B5EF4-FFF2-40B4-BE49-F238E27FC236}">
                  <a16:creationId xmlns:a16="http://schemas.microsoft.com/office/drawing/2014/main" xmlns="" id="{465D0434-78BE-40DD-AF65-3A1E4BB5B6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5E9D1A8E-AA4B-4262-A6D1-FE138D8382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3" name="Picture 12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0328114B-5528-4263-ADD3-5C1615062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84499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Autofit/>
          </a:bodyPr>
          <a:lstStyle/>
          <a:p>
            <a:r>
              <a:rPr lang="el-GR" sz="2000" b="1" dirty="0"/>
              <a:t>Πιστεύετε ότι οι φυσικές καταστροφές εξαιτίας της κλιματικής αλλαγής έχουν αυξηθεί τα τελευταία έτη στη χώρα μας;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8824889"/>
              </p:ext>
            </p:extLst>
          </p:nvPr>
        </p:nvGraphicFramePr>
        <p:xfrm>
          <a:off x="2241578" y="1879916"/>
          <a:ext cx="6343592" cy="155239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538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5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19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19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65544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900" u="none" strike="noStrike" dirty="0">
                          <a:effectLst/>
                        </a:rPr>
                        <a:t> </a:t>
                      </a:r>
                      <a:endParaRPr lang="el-GR" sz="9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Πιστεύετε ότι οι φυσικές καταστροφές εξαιτίας της κλιματικής αλλαγής έχουν αυξηθεί τα τελευταία έτη στη χώρα μας;</a:t>
                      </a:r>
                      <a:endParaRPr lang="el-GR" sz="11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60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2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ΑΝΔΡΑΣ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86,6%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10,1%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3,3%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25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ΓΥΝΑΙΚΑ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96,3%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2,9%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0,7%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0022099"/>
              </p:ext>
            </p:extLst>
          </p:nvPr>
        </p:nvGraphicFramePr>
        <p:xfrm>
          <a:off x="2241579" y="3834581"/>
          <a:ext cx="6343591" cy="299114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53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5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19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19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5740">
                <a:tc rowSpan="2">
                  <a:txBody>
                    <a:bodyPr/>
                    <a:lstStyle/>
                    <a:p>
                      <a:pPr algn="l" fontAlgn="b"/>
                      <a:r>
                        <a:rPr lang="el-GR" sz="900" u="none" strike="noStrike">
                          <a:effectLst/>
                        </a:rPr>
                        <a:t> </a:t>
                      </a:r>
                      <a:endParaRPr lang="el-GR" sz="9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100" u="none" strike="noStrike" dirty="0">
                          <a:effectLst/>
                        </a:rPr>
                        <a:t>Πιστεύετε ότι οι φυσικές καταστροφές εξαιτίας της κλιματικής αλλαγής έχουν αυξηθεί τα τελευταία έτη στη χώρα μας;</a:t>
                      </a:r>
                      <a:endParaRPr lang="el-GR" sz="11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560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Ναι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Όχι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u="none" strike="noStrike" dirty="0">
                          <a:effectLst/>
                        </a:rPr>
                        <a:t>ΔΓ/ΔΑ</a:t>
                      </a:r>
                      <a:endParaRPr lang="el-GR" sz="1200" b="1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196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Δημοτικό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96,0%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1,3%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2,7%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196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Γυμνάσιο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97,5%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 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196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Λύκειο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92,1%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1,0%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196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>
                          <a:effectLst/>
                        </a:rPr>
                        <a:t>ΑΕΙ / ΤΕΙ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90,8%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6,9%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2,3%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1960">
                <a:tc>
                  <a:txBody>
                    <a:bodyPr/>
                    <a:lstStyle/>
                    <a:p>
                      <a:pPr algn="l" fontAlgn="t"/>
                      <a:r>
                        <a:rPr lang="el-GR" sz="1000" u="none" strike="noStrike" dirty="0">
                          <a:effectLst/>
                        </a:rPr>
                        <a:t>Μεταπτυχιακό, Διδακτορικό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94,4%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>
                          <a:effectLst/>
                        </a:rPr>
                        <a:t>4,5%</a:t>
                      </a:r>
                      <a:endParaRPr lang="el-GR" sz="1000" b="0" i="0" u="none" strike="noStrike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u="none" strike="noStrike" dirty="0">
                          <a:effectLst/>
                        </a:rPr>
                        <a:t>1,1%</a:t>
                      </a:r>
                      <a:endParaRPr lang="el-GR" sz="1000" b="0" i="0" u="none" strike="noStrike" dirty="0">
                        <a:effectLst/>
                        <a:latin typeface="Arial Greek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52B64D58-42C5-4712-976E-4CE4BAD3B99C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9ACF3984-F55C-4D9D-B06C-E7B8087D95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98B8D765-2927-483B-95E5-E982E6A9A7D3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85AEDD5B-FDC9-45AD-93CB-8E16C7EEF8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7FB87246-28EB-4B7C-BBD4-A89B4EC7B3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BA476A83-3023-467F-9480-7B5E003BF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10632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44340" y="432319"/>
            <a:ext cx="9338072" cy="564431"/>
          </a:xfrm>
        </p:spPr>
        <p:txBody>
          <a:bodyPr>
            <a:normAutofit fontScale="90000"/>
          </a:bodyPr>
          <a:lstStyle/>
          <a:p>
            <a:r>
              <a:rPr lang="el-GR" sz="2400" b="1" dirty="0"/>
              <a:t>Σε τι βαθμό πιστεύετε ότι συμβάλλουν αρνητικά οι παρακάτω πηγές ενέργειας στην κλιματική αλλαγή;</a:t>
            </a:r>
            <a:endParaRPr lang="en-US" sz="2400" dirty="0">
              <a:latin typeface="Cambria" pitchFamily="18" charset="0"/>
              <a:ea typeface="Cambria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8827130"/>
              </p:ext>
            </p:extLst>
          </p:nvPr>
        </p:nvGraphicFramePr>
        <p:xfrm>
          <a:off x="338337" y="1201738"/>
          <a:ext cx="9744075" cy="605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6CDB1E2F-EE47-46DA-9C36-1758B81D0218}"/>
              </a:ext>
            </a:extLst>
          </p:cNvPr>
          <p:cNvGrpSpPr/>
          <p:nvPr/>
        </p:nvGrpSpPr>
        <p:grpSpPr>
          <a:xfrm>
            <a:off x="153570" y="6921661"/>
            <a:ext cx="10428438" cy="1249661"/>
            <a:chOff x="153570" y="6921661"/>
            <a:chExt cx="10428438" cy="1249661"/>
          </a:xfrm>
        </p:grpSpPr>
        <p:pic>
          <p:nvPicPr>
            <p:cNvPr id="7" name="Picture 6" descr="Text&#10;&#10;Description automatically generated">
              <a:extLst>
                <a:ext uri="{FF2B5EF4-FFF2-40B4-BE49-F238E27FC236}">
                  <a16:creationId xmlns:a16="http://schemas.microsoft.com/office/drawing/2014/main" xmlns="" id="{FAA694E3-BB6F-47CC-A002-E84D8FE3C6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-76785" r="72590"/>
            <a:stretch/>
          </p:blipFill>
          <p:spPr>
            <a:xfrm>
              <a:off x="9913630" y="6921661"/>
              <a:ext cx="668378" cy="1094511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79DC544A-EC39-487C-A633-CA6F5903702A}"/>
                </a:ext>
              </a:extLst>
            </p:cNvPr>
            <p:cNvCxnSpPr>
              <a:cxnSpLocks/>
            </p:cNvCxnSpPr>
            <p:nvPr/>
          </p:nvCxnSpPr>
          <p:spPr>
            <a:xfrm>
              <a:off x="9667354" y="7495570"/>
              <a:ext cx="0" cy="44384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xmlns="" id="{1FEDD01B-7823-497F-95CE-0A7E082F24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039" r="7985"/>
            <a:stretch/>
          </p:blipFill>
          <p:spPr>
            <a:xfrm>
              <a:off x="153570" y="7622895"/>
              <a:ext cx="1187249" cy="54842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040A6FEF-8BD1-446E-BA72-7101A5EC89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4037" y="7176999"/>
              <a:ext cx="810838" cy="810838"/>
            </a:xfrm>
            <a:prstGeom prst="rect">
              <a:avLst/>
            </a:prstGeom>
          </p:spPr>
        </p:pic>
        <p:pic>
          <p:nvPicPr>
            <p:cNvPr id="11" name="Picture 10" descr="Background pattern&#10;&#10;Description automatically generated">
              <a:extLst>
                <a:ext uri="{FF2B5EF4-FFF2-40B4-BE49-F238E27FC236}">
                  <a16:creationId xmlns:a16="http://schemas.microsoft.com/office/drawing/2014/main" xmlns="" id="{BBEF8B7E-89A2-4E22-9F91-33ACF866CE6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603918" y="7433020"/>
              <a:ext cx="822292" cy="5484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3464453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2689</Words>
  <Application>Microsoft Office PowerPoint</Application>
  <PresentationFormat>B4 (ISO) Paper (250x353 mm)</PresentationFormat>
  <Paragraphs>1190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Ταυτότητα Έρευνας</vt:lpstr>
      <vt:lpstr>Θεωρείτε ότι η κλιματική αλλαγή είναι ένα σοβαρό πρόβλημα για τον πλανήτη;</vt:lpstr>
      <vt:lpstr>Θεωρείτε ότι η κλιματική αλλαγή είναι ένα σοβαρό πρόβλημα για τον πλανήτη;</vt:lpstr>
      <vt:lpstr>Θεωρείτε ότι η κλιματική αλλαγή είναι ένα σοβαρό πρόβλημα για τον πλανήτη;</vt:lpstr>
      <vt:lpstr>Πιστεύετε ότι οι φυσικές καταστροφές εξαιτίας της κλιματικής αλλαγής έχουν αυξηθεί τα τελευταία έτη στη χώρα μας;</vt:lpstr>
      <vt:lpstr>Πιστεύετε ότι οι φυσικές καταστροφές εξαιτίας της κλιματικής αλλαγής έχουν αυξηθεί τα τελευταία έτη στη χώρα μας;</vt:lpstr>
      <vt:lpstr>Πιστεύετε ότι οι φυσικές καταστροφές εξαιτίας της κλιματικής αλλαγής έχουν αυξηθεί τα τελευταία έτη στη χώρα μας;</vt:lpstr>
      <vt:lpstr>Σε τι βαθμό πιστεύετε ότι συμβάλλουν αρνητικά οι παρακάτω πηγές ενέργειας στην κλιματική αλλαγή;</vt:lpstr>
      <vt:lpstr>Γνωρίζετε για τις προτεραιότητες του ενεργειακού σχεδιασμού της χώρας μας;</vt:lpstr>
      <vt:lpstr>Γνωρίζετε για τις προτεραιότητες του ενεργειακού σχεδιασμού της χώρας μας;</vt:lpstr>
      <vt:lpstr>Γνωρίζετε για τις προτεραιότητες του ενεργειακού σχεδιασμού της χώρας μας;</vt:lpstr>
      <vt:lpstr>Σε ποιες από τις παρακάτω πηγές ενέργειας πιστεύετε ότι πρέπει να επενδύσει η χώρα μας για την αντιμετώπιση των επιπτώσεων της κλιματικής αλλαγής, λαμβάνοντας υπόψιν και τις εθνικές προτεραιότητες; </vt:lpstr>
      <vt:lpstr>Συμφωνείτε με την ενοικίαση θαλάσσιων οικοπέδων σε πετρελαϊκές εταιρείες για εξορύξεις υδρογονανθράκων;</vt:lpstr>
      <vt:lpstr>Συμφωνείτε με την ενοικίαση θαλάσσιων οικοπέδων σε πετρελαϊκές εταιρείες για εξορύξεις υδρογονανθράκων;</vt:lpstr>
      <vt:lpstr>Συμφωνείτε με την ενοικίαση θαλάσσιων οικοπέδων σε πετρελαϊκές εταιρείες για εξορύξεις υδρογονανθράκων;</vt:lpstr>
      <vt:lpstr>Συμφωνείτε με την δημιουργία θαλάσσιων αιολικών πάρκων;</vt:lpstr>
      <vt:lpstr>Συμφωνείτε με την δημιουργία θαλάσσιων αιολικών πάρκων;</vt:lpstr>
      <vt:lpstr>Συμφωνείτε με την δημιουργία θαλάσσιων αιολικών πάρκων;</vt:lpstr>
      <vt:lpstr>Σε ποιους τομείς θα βλέπατε τη χρήση υδρογόνου στο μέλλον στη χώρα μας;</vt:lpstr>
      <vt:lpstr>Πόση πιστεύετε ότι είναι η περιβαλλοντική ζημιά (π.χ. βιοποικιλότητα, δάση, υδροφόροι ορίζοντες, ατμοσφαιρική ρύπανση) που προκαλεί κάθε μια από τις παρακάτω πηγές ενέργειας;</vt:lpstr>
      <vt:lpstr>Ποια η γνώμη σας για τους ακτιβιστές για την κλιματική αλλαγή (π.χ. Γκρέτα Τούνμπεργκ);</vt:lpstr>
      <vt:lpstr>Ποια η γνώμη σας για τους ακτιβιστές για την κλιματική αλλαγή (π.χ. Γκρέτα Τούνμπεργκ);</vt:lpstr>
      <vt:lpstr>Ποια η γνώμη σας για τους ακτιβιστές για την κλιματική αλλαγή (π.χ. Γκρέτα Τούνμπεργκ);</vt:lpstr>
      <vt:lpstr>Πιστεύετε ότι η πανδημία COVID-19 σχετίζεται άμεσα ή και έμμεσα με την κλιματική αλλαγή;</vt:lpstr>
      <vt:lpstr>Πιστεύετε ότι η πανδημία COVID-19 σχετίζεται άμεσα ή και έμμεσα με την κλιματική αλλαγή;</vt:lpstr>
      <vt:lpstr>Πιστεύετε ότι η πανδημία COVID-19 σχετίζεται άμεσα ή και έμμεσα με την κλιματική αλλαγή;</vt:lpstr>
      <vt:lpstr>Σε τι βαθμό πιστεύετε ότι η ανάκαμψη από την πανδημία πρέπει να πραγματοποιηθεί με όρους πράσινης ανάπτυξης;</vt:lpstr>
      <vt:lpstr>Σε τι βαθμό πιστεύετε ότι η ανάκαμψη από την πανδημία πρέπει να πραγματοποιηθεί με όρους πράσινης ανάπτυξης;</vt:lpstr>
      <vt:lpstr>Σε τι βαθμό πιστεύετε ότι η ανάκαμψη από την πανδημία πρέπει να πραγματοποιηθεί με όρους πράσινης ανάπτυξης;</vt:lpstr>
      <vt:lpstr>Βαθμολογήστε τα επόμενα θέματα ως προς την σημασία τους για άμεση αντιμετώπιση…</vt:lpstr>
      <vt:lpstr>Τέλος Παρουσίασης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</dc:title>
  <dc:creator>Λογαριασμός Microsoft</dc:creator>
  <cp:lastModifiedBy>Sara Anastasiou</cp:lastModifiedBy>
  <cp:revision>100</cp:revision>
  <dcterms:created xsi:type="dcterms:W3CDTF">2021-02-20T11:15:26Z</dcterms:created>
  <dcterms:modified xsi:type="dcterms:W3CDTF">2021-06-16T05:29:57Z</dcterms:modified>
</cp:coreProperties>
</file>