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0" r:id="rId2"/>
    <p:sldMasterId id="2147483790" r:id="rId3"/>
  </p:sldMasterIdLst>
  <p:notesMasterIdLst>
    <p:notesMasterId r:id="rId16"/>
  </p:notesMasterIdLst>
  <p:handoutMasterIdLst>
    <p:handoutMasterId r:id="rId17"/>
  </p:handoutMasterIdLst>
  <p:sldIdLst>
    <p:sldId id="256" r:id="rId4"/>
    <p:sldId id="1217" r:id="rId5"/>
    <p:sldId id="1225" r:id="rId6"/>
    <p:sldId id="1219" r:id="rId7"/>
    <p:sldId id="1222" r:id="rId8"/>
    <p:sldId id="285" r:id="rId9"/>
    <p:sldId id="1226" r:id="rId10"/>
    <p:sldId id="1228" r:id="rId11"/>
    <p:sldId id="1231" r:id="rId12"/>
    <p:sldId id="1230" r:id="rId13"/>
    <p:sldId id="1220" r:id="rId14"/>
    <p:sldId id="1224"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67A"/>
    <a:srgbClr val="B30D4C"/>
    <a:srgbClr val="000000"/>
    <a:srgbClr val="FF0000"/>
    <a:srgbClr val="23801E"/>
    <a:srgbClr val="B62080"/>
    <a:srgbClr val="6C082E"/>
    <a:srgbClr val="FF33CC"/>
    <a:srgbClr val="D82698"/>
    <a:srgbClr val="F5D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6" autoAdjust="0"/>
    <p:restoredTop sz="86444" autoAdjust="0"/>
  </p:normalViewPr>
  <p:slideViewPr>
    <p:cSldViewPr snapToGrid="0">
      <p:cViewPr varScale="1">
        <p:scale>
          <a:sx n="73" d="100"/>
          <a:sy n="73" d="100"/>
        </p:scale>
        <p:origin x="48"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2" d="100"/>
          <a:sy n="72" d="100"/>
        </p:scale>
        <p:origin x="11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3D926D9-A147-4BBC-98B5-C7246FCC9CB9}" type="datetimeFigureOut">
              <a:rPr lang="el-GR" smtClean="0"/>
              <a:t>13/9/2021</a:t>
            </a:fld>
            <a:endParaRPr lang="el-GR"/>
          </a:p>
        </p:txBody>
      </p:sp>
      <p:sp>
        <p:nvSpPr>
          <p:cNvPr id="4" name="Θέση υποσέλιδου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2D9E406-ED8D-4CA5-A1DD-404147BEFFC5}" type="slidenum">
              <a:rPr lang="el-GR" smtClean="0"/>
              <a:t>‹#›</a:t>
            </a:fld>
            <a:endParaRPr lang="el-GR"/>
          </a:p>
        </p:txBody>
      </p:sp>
    </p:spTree>
    <p:extLst>
      <p:ext uri="{BB962C8B-B14F-4D97-AF65-F5344CB8AC3E}">
        <p14:creationId xmlns:p14="http://schemas.microsoft.com/office/powerpoint/2010/main" val="55671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a:defRPr sz="1200"/>
            </a:lvl1pPr>
          </a:lstStyle>
          <a:p>
            <a:fld id="{3842907C-D0AA-4C58-9F94-58B40AD65B29}" type="datetimeFigureOut">
              <a:rPr lang="en-US" smtClean="0"/>
              <a:pPr/>
              <a:t>9/13/2021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extLst>
      <p:ext uri="{BB962C8B-B14F-4D97-AF65-F5344CB8AC3E}">
        <p14:creationId xmlns:p14="http://schemas.microsoft.com/office/powerpoint/2010/main" val="269610093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‘rock star of new energies’</a:t>
            </a:r>
            <a:endParaRPr lang="el-GR" dirty="0"/>
          </a:p>
          <a:p>
            <a:r>
              <a:rPr lang="en-US" dirty="0"/>
              <a:t>Bill Gates says it’s “a huge deal”. </a:t>
            </a:r>
            <a:endParaRPr lang="el-GR" dirty="0"/>
          </a:p>
          <a:p>
            <a:r>
              <a:rPr lang="en-US" dirty="0"/>
              <a:t>Frans Timmermans, the EU’s green boss, says “it rocks”. </a:t>
            </a:r>
            <a:endParaRPr lang="el-GR" dirty="0"/>
          </a:p>
          <a:p>
            <a:r>
              <a:rPr lang="en-US" dirty="0"/>
              <a:t>Shell chief Ben van </a:t>
            </a:r>
            <a:r>
              <a:rPr lang="en-US" dirty="0" err="1"/>
              <a:t>Beurden</a:t>
            </a:r>
            <a:r>
              <a:rPr lang="en-US" dirty="0"/>
              <a:t> says “we cannot aim to be a net-zero economy [without it].” </a:t>
            </a:r>
            <a:endParaRPr lang="el-GR" dirty="0"/>
          </a:p>
          <a:p>
            <a:r>
              <a:rPr lang="en-US" dirty="0"/>
              <a:t>In the energy world, it has become increasingly difficult to avoid the subject of hydrogen. </a:t>
            </a:r>
          </a:p>
        </p:txBody>
      </p:sp>
      <p:sp>
        <p:nvSpPr>
          <p:cNvPr id="4" name="Slide Number Placeholder 3"/>
          <p:cNvSpPr>
            <a:spLocks noGrp="1"/>
          </p:cNvSpPr>
          <p:nvPr>
            <p:ph type="sldNum" sz="quarter" idx="5"/>
          </p:nvPr>
        </p:nvSpPr>
        <p:spPr/>
        <p:txBody>
          <a:bodyPr/>
          <a:lstStyle/>
          <a:p>
            <a:fld id="{1D76769E-C829-4283-B80E-CB90D995C291}" type="slidenum">
              <a:rPr lang="en-US" smtClean="0"/>
              <a:pPr/>
              <a:t>1</a:t>
            </a:fld>
            <a:endParaRPr lang="en-US"/>
          </a:p>
        </p:txBody>
      </p:sp>
    </p:spTree>
    <p:extLst>
      <p:ext uri="{BB962C8B-B14F-4D97-AF65-F5344CB8AC3E}">
        <p14:creationId xmlns:p14="http://schemas.microsoft.com/office/powerpoint/2010/main" val="179252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green hydrogen faces several challenges before it can be adopted for large-scale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won’t see any hydrogen usage in cars,” said Volkswagen chief executive Herbert </a:t>
            </a:r>
            <a:r>
              <a:rPr lang="en-US" dirty="0" err="1"/>
              <a:t>Diess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most of the suggested uses of the green electricity-based hydrogen [at least] around half of the energy in the green electricity is lost. Green electricity is a commodity [that will be] in short supply within Europe for many years to come . . . it doesn’t make sense from a climate policy point of view to waste half, or more, of the green electricity for producing hydrogen</a:t>
            </a:r>
          </a:p>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11</a:t>
            </a:fld>
            <a:endParaRPr lang="en-US"/>
          </a:p>
        </p:txBody>
      </p:sp>
    </p:spTree>
    <p:extLst>
      <p:ext uri="{BB962C8B-B14F-4D97-AF65-F5344CB8AC3E}">
        <p14:creationId xmlns:p14="http://schemas.microsoft.com/office/powerpoint/2010/main" val="68417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Countries will continue to struggle choosing the preferred technology facing the expensive or dependent supply of natural gas, difficulties in infrastructure expansion or modification, and coordination across countries. As such, the decisions regarding “green” hydrogen can be explained by the disadvantages of the alternative, rather than the attractiveness of the “green” technology.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12</a:t>
            </a:fld>
            <a:endParaRPr lang="en-US"/>
          </a:p>
        </p:txBody>
      </p:sp>
    </p:spTree>
    <p:extLst>
      <p:ext uri="{BB962C8B-B14F-4D97-AF65-F5344CB8AC3E}">
        <p14:creationId xmlns:p14="http://schemas.microsoft.com/office/powerpoint/2010/main" val="218480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2</a:t>
            </a:fld>
            <a:endParaRPr lang="en-US"/>
          </a:p>
        </p:txBody>
      </p:sp>
    </p:spTree>
    <p:extLst>
      <p:ext uri="{BB962C8B-B14F-4D97-AF65-F5344CB8AC3E}">
        <p14:creationId xmlns:p14="http://schemas.microsoft.com/office/powerpoint/2010/main" val="64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3</a:t>
            </a:fld>
            <a:endParaRPr lang="en-US"/>
          </a:p>
        </p:txBody>
      </p:sp>
    </p:spTree>
    <p:extLst>
      <p:ext uri="{BB962C8B-B14F-4D97-AF65-F5344CB8AC3E}">
        <p14:creationId xmlns:p14="http://schemas.microsoft.com/office/powerpoint/2010/main" val="32960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Despite its attractive characteristics, the development of hydrogen has been obstructed by costs related to 1) co-produced CO2 or solid carbon, 2) input factors of production, and 3) infrastructure related barriers. </a:t>
            </a:r>
          </a:p>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4</a:t>
            </a:fld>
            <a:endParaRPr lang="en-US"/>
          </a:p>
        </p:txBody>
      </p:sp>
    </p:spTree>
    <p:extLst>
      <p:ext uri="{BB962C8B-B14F-4D97-AF65-F5344CB8AC3E}">
        <p14:creationId xmlns:p14="http://schemas.microsoft.com/office/powerpoint/2010/main" val="57152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6</a:t>
            </a:fld>
            <a:endParaRPr lang="en-US"/>
          </a:p>
        </p:txBody>
      </p:sp>
    </p:spTree>
    <p:extLst>
      <p:ext uri="{BB962C8B-B14F-4D97-AF65-F5344CB8AC3E}">
        <p14:creationId xmlns:p14="http://schemas.microsoft.com/office/powerpoint/2010/main" val="1566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7</a:t>
            </a:fld>
            <a:endParaRPr lang="en-US"/>
          </a:p>
        </p:txBody>
      </p:sp>
    </p:spTree>
    <p:extLst>
      <p:ext uri="{BB962C8B-B14F-4D97-AF65-F5344CB8AC3E}">
        <p14:creationId xmlns:p14="http://schemas.microsoft.com/office/powerpoint/2010/main" val="369567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8</a:t>
            </a:fld>
            <a:endParaRPr lang="en-US"/>
          </a:p>
        </p:txBody>
      </p:sp>
    </p:spTree>
    <p:extLst>
      <p:ext uri="{BB962C8B-B14F-4D97-AF65-F5344CB8AC3E}">
        <p14:creationId xmlns:p14="http://schemas.microsoft.com/office/powerpoint/2010/main" val="254181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9</a:t>
            </a:fld>
            <a:endParaRPr lang="en-US"/>
          </a:p>
        </p:txBody>
      </p:sp>
    </p:spTree>
    <p:extLst>
      <p:ext uri="{BB962C8B-B14F-4D97-AF65-F5344CB8AC3E}">
        <p14:creationId xmlns:p14="http://schemas.microsoft.com/office/powerpoint/2010/main" val="19657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76769E-C829-4283-B80E-CB90D995C291}" type="slidenum">
              <a:rPr lang="en-US" smtClean="0"/>
              <a:pPr/>
              <a:t>10</a:t>
            </a:fld>
            <a:endParaRPr lang="en-US"/>
          </a:p>
        </p:txBody>
      </p:sp>
    </p:spTree>
    <p:extLst>
      <p:ext uri="{BB962C8B-B14F-4D97-AF65-F5344CB8AC3E}">
        <p14:creationId xmlns:p14="http://schemas.microsoft.com/office/powerpoint/2010/main" val="24766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a:xfrm>
            <a:off x="4831644" y="6117337"/>
            <a:ext cx="4812584" cy="365125"/>
          </a:xfrm>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a:xfrm>
            <a:off x="11033760" y="6117337"/>
            <a:ext cx="548640" cy="365125"/>
          </a:xfrm>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1465256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a:endParaRPr lang="en-US" sz="1000" dirty="0">
              <a:solidFill>
                <a:schemeClr val="tx1"/>
              </a:solidFill>
            </a:endParaRPr>
          </a:p>
        </p:txBody>
      </p:sp>
      <p:sp>
        <p:nvSpPr>
          <p:cNvPr id="7" name="Slide Number Placeholder 6"/>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3645439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167597012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33307181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23901990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10697984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12966366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9409599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272211197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9742D-663C-4E11-9A67-0C143B867F7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4663A43-68BD-48EE-8263-3FD88B2E20FC}"/>
              </a:ext>
            </a:extLst>
          </p:cNvPr>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4" name="Θέση υποσέλιδου 3">
            <a:extLst>
              <a:ext uri="{FF2B5EF4-FFF2-40B4-BE49-F238E27FC236}">
                <a16:creationId xmlns:a16="http://schemas.microsoft.com/office/drawing/2014/main" id="{BB4F9C5B-ED97-4724-A0FC-BB30EF0829BB}"/>
              </a:ext>
            </a:extLst>
          </p:cNvPr>
          <p:cNvSpPr>
            <a:spLocks noGrp="1"/>
          </p:cNvSpPr>
          <p:nvPr>
            <p:ph type="ftr" sz="quarter" idx="11"/>
          </p:nvPr>
        </p:nvSpPr>
        <p:spPr/>
        <p:txBody>
          <a:bodyPr/>
          <a:lstStyle/>
          <a:p>
            <a:pPr algn="r"/>
            <a:endParaRPr lang="en-US" sz="1000" dirty="0">
              <a:solidFill>
                <a:schemeClr val="tx1"/>
              </a:solidFill>
            </a:endParaRPr>
          </a:p>
        </p:txBody>
      </p:sp>
      <p:sp>
        <p:nvSpPr>
          <p:cNvPr id="5" name="Θέση αριθμού διαφάνειας 4">
            <a:extLst>
              <a:ext uri="{FF2B5EF4-FFF2-40B4-BE49-F238E27FC236}">
                <a16:creationId xmlns:a16="http://schemas.microsoft.com/office/drawing/2014/main" id="{4FFD4979-5B5D-4444-899B-5BB32828A13D}"/>
              </a:ext>
            </a:extLst>
          </p:cNvPr>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2222586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723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a:xfrm>
            <a:off x="2630197" y="6108174"/>
            <a:ext cx="7086023" cy="365125"/>
          </a:xfrm>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a:xfrm>
            <a:off x="11011957" y="6108174"/>
            <a:ext cx="570444" cy="365125"/>
          </a:xfrm>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247891097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CB1A-2202-440A-9F1C-5ABD16420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8437BF-B5DB-41A1-9526-106735B4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38DDC-A258-4102-8095-CE276D0EF840}"/>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5" name="Footer Placeholder 4">
            <a:extLst>
              <a:ext uri="{FF2B5EF4-FFF2-40B4-BE49-F238E27FC236}">
                <a16:creationId xmlns:a16="http://schemas.microsoft.com/office/drawing/2014/main" id="{E8D4EC7A-0F3F-468F-BC69-76EE39C49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808AA-17BD-4909-8653-D048D6EB2AF2}"/>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3525804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4A4E-5FA0-4A89-B70A-FDD928510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8E548-0BA4-406E-9FA3-2614EC9223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BB7B3-AF13-41A5-84B6-CB5C8FAB2FD3}"/>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5" name="Footer Placeholder 4">
            <a:extLst>
              <a:ext uri="{FF2B5EF4-FFF2-40B4-BE49-F238E27FC236}">
                <a16:creationId xmlns:a16="http://schemas.microsoft.com/office/drawing/2014/main" id="{44A17885-684A-49D8-B5A5-BB9EA370A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D1156-3A3B-4450-9AF7-61D28D7FA6ED}"/>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1582605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2263-100B-4621-8A1D-9F8A85309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E6D85B-B9FC-4D8F-BBA9-B0915B929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E36EF-828B-49AB-A9AD-A11A0A37C8A7}"/>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5" name="Footer Placeholder 4">
            <a:extLst>
              <a:ext uri="{FF2B5EF4-FFF2-40B4-BE49-F238E27FC236}">
                <a16:creationId xmlns:a16="http://schemas.microsoft.com/office/drawing/2014/main" id="{D0311ABA-A8CE-4237-9D74-6DA8E1012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B1A0E-664F-4661-84E3-7FA6C49D4854}"/>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913069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18EA-2912-4A60-96BD-AEB4B6633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23B19-7BED-4CC4-AA8A-675373B00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6BB17-5A0F-4AA3-AE24-01EF85B230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BCD54-7956-4090-8AB9-172BA9D16420}"/>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6" name="Footer Placeholder 5">
            <a:extLst>
              <a:ext uri="{FF2B5EF4-FFF2-40B4-BE49-F238E27FC236}">
                <a16:creationId xmlns:a16="http://schemas.microsoft.com/office/drawing/2014/main" id="{58962920-A462-4B27-A56C-0F2F8FCA8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7CD84-EBC4-4F39-9E91-CB456656B609}"/>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251717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48A4-D887-4C3B-A1FE-87FB60939A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CBF1FB-BEAB-4CB9-830E-0B4CF28BF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24298-ED87-4BE2-BFCF-08F00ADD6A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184622-1E60-40CD-9831-337199C1B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EB3DD-C3E6-4792-A711-C02878F759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BCA085-EC2A-4E29-B0FC-9DFCCA2B324F}"/>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8" name="Footer Placeholder 7">
            <a:extLst>
              <a:ext uri="{FF2B5EF4-FFF2-40B4-BE49-F238E27FC236}">
                <a16:creationId xmlns:a16="http://schemas.microsoft.com/office/drawing/2014/main" id="{E0B3ED88-14E6-41FC-809D-200B3CB7B5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04B7C6-157E-4B0B-9F2D-2AA19BA2830C}"/>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3212911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CB99-AE81-4220-B7A3-DAACD3D90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F7A23-3DA8-4448-A526-331E6F933E0B}"/>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4" name="Footer Placeholder 3">
            <a:extLst>
              <a:ext uri="{FF2B5EF4-FFF2-40B4-BE49-F238E27FC236}">
                <a16:creationId xmlns:a16="http://schemas.microsoft.com/office/drawing/2014/main" id="{197A3F90-4652-4D60-BF89-FE9F46129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B091B-45A8-4201-A34D-9A5A6B322136}"/>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3213179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FCAE71-7DF3-4B30-9835-7768B016B596}"/>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3" name="Footer Placeholder 2">
            <a:extLst>
              <a:ext uri="{FF2B5EF4-FFF2-40B4-BE49-F238E27FC236}">
                <a16:creationId xmlns:a16="http://schemas.microsoft.com/office/drawing/2014/main" id="{81606684-D290-4BA1-B891-6D8FA7F9D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26523F-2D18-496C-9DC8-1DF425FDB2A8}"/>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1591399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6813-F166-4B82-90E9-4D4AB2D99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CBEAB1-BF20-49AC-9DF1-9483F66BA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67ED5C-062C-4E05-B71B-4C1C4A658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4E85D-0FDE-4D91-ACCB-116520CA220D}"/>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6" name="Footer Placeholder 5">
            <a:extLst>
              <a:ext uri="{FF2B5EF4-FFF2-40B4-BE49-F238E27FC236}">
                <a16:creationId xmlns:a16="http://schemas.microsoft.com/office/drawing/2014/main" id="{A44E090D-5D60-43AC-8C9F-5718E04C8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29696-496E-45ED-AB69-EC30CCF6B11A}"/>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637531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DBA8-5573-4D64-A1D9-AE94EC15C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4F3206-4088-442D-8B32-6D6EC75D6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4B6D3F-B582-4AD1-B9E3-346C2F5E5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12442-B621-45B9-92BA-539917FA3576}"/>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6" name="Footer Placeholder 5">
            <a:extLst>
              <a:ext uri="{FF2B5EF4-FFF2-40B4-BE49-F238E27FC236}">
                <a16:creationId xmlns:a16="http://schemas.microsoft.com/office/drawing/2014/main" id="{3C56C427-D9A2-4E05-9FD0-5BC828F46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0E2E5-0B28-4374-A16D-8AF54865FA1A}"/>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1936554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9BD3-B091-44B2-B4B1-5494AAA41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09238C-4FF8-4DED-A290-3D9931263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76422-A02E-41BE-A543-3D2957238E83}"/>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5" name="Footer Placeholder 4">
            <a:extLst>
              <a:ext uri="{FF2B5EF4-FFF2-40B4-BE49-F238E27FC236}">
                <a16:creationId xmlns:a16="http://schemas.microsoft.com/office/drawing/2014/main" id="{07709C29-6FBD-4F7A-B16C-E2E7F826B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D94EA-A00F-4BDB-8693-5AC33D935B40}"/>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30855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a:endParaRPr lang="en-US" sz="1000" dirty="0">
              <a:solidFill>
                <a:schemeClr val="tx1"/>
              </a:solidFill>
            </a:endParaRPr>
          </a:p>
        </p:txBody>
      </p:sp>
      <p:sp>
        <p:nvSpPr>
          <p:cNvPr id="6" name="Slide Number Placeholder 5"/>
          <p:cNvSpPr>
            <a:spLocks noGrp="1"/>
          </p:cNvSpPr>
          <p:nvPr>
            <p:ph type="sldNum" sz="quarter" idx="12"/>
          </p:nvPr>
        </p:nvSpPr>
        <p:spPr>
          <a:xfrm>
            <a:off x="11031090" y="6116071"/>
            <a:ext cx="551311" cy="365125"/>
          </a:xfrm>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258126581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6B9BFB-C43E-4028-86E1-38F663B4E5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56C16-1FE0-4028-B66D-44A7F2B4AD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49656-1FEC-472E-900F-A96130D3D24B}"/>
              </a:ext>
            </a:extLst>
          </p:cNvPr>
          <p:cNvSpPr>
            <a:spLocks noGrp="1"/>
          </p:cNvSpPr>
          <p:nvPr>
            <p:ph type="dt" sz="half" idx="10"/>
          </p:nvPr>
        </p:nvSpPr>
        <p:spPr/>
        <p:txBody>
          <a:bodyPr/>
          <a:lstStyle/>
          <a:p>
            <a:fld id="{3E236D5A-5A7C-4EFA-AA1E-7D90F739FD8B}" type="datetimeFigureOut">
              <a:rPr lang="en-US" smtClean="0"/>
              <a:t>9/13/2021</a:t>
            </a:fld>
            <a:endParaRPr lang="en-US"/>
          </a:p>
        </p:txBody>
      </p:sp>
      <p:sp>
        <p:nvSpPr>
          <p:cNvPr id="5" name="Footer Placeholder 4">
            <a:extLst>
              <a:ext uri="{FF2B5EF4-FFF2-40B4-BE49-F238E27FC236}">
                <a16:creationId xmlns:a16="http://schemas.microsoft.com/office/drawing/2014/main" id="{C8B78A9E-7FFF-4473-9412-4F7293653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A9324-352E-4674-91DF-5197D3C36F50}"/>
              </a:ext>
            </a:extLst>
          </p:cNvPr>
          <p:cNvSpPr>
            <a:spLocks noGrp="1"/>
          </p:cNvSpPr>
          <p:nvPr>
            <p:ph type="sldNum" sz="quarter" idx="12"/>
          </p:nvPr>
        </p:nvSpPr>
        <p:spPr/>
        <p:txBody>
          <a:bodyPr/>
          <a:lstStyle/>
          <a:p>
            <a:fld id="{53116B7C-F3C0-467C-BB26-C2BE5BCC05D4}" type="slidenum">
              <a:rPr lang="en-US" smtClean="0"/>
              <a:t>‹#›</a:t>
            </a:fld>
            <a:endParaRPr lang="en-US"/>
          </a:p>
        </p:txBody>
      </p:sp>
    </p:spTree>
    <p:extLst>
      <p:ext uri="{BB962C8B-B14F-4D97-AF65-F5344CB8AC3E}">
        <p14:creationId xmlns:p14="http://schemas.microsoft.com/office/powerpoint/2010/main" val="252567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1" y="809505"/>
            <a:ext cx="10272889"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a:endParaRPr lang="en-US" sz="1000" dirty="0">
              <a:solidFill>
                <a:schemeClr val="tx1"/>
              </a:solidFill>
            </a:endParaRPr>
          </a:p>
        </p:txBody>
      </p:sp>
      <p:sp>
        <p:nvSpPr>
          <p:cNvPr id="7" name="Slide Number Placeholder 6"/>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3800741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8" name="Footer Placeholder 7"/>
          <p:cNvSpPr>
            <a:spLocks noGrp="1"/>
          </p:cNvSpPr>
          <p:nvPr>
            <p:ph type="ftr" sz="quarter" idx="11"/>
          </p:nvPr>
        </p:nvSpPr>
        <p:spPr/>
        <p:txBody>
          <a:bodyPr/>
          <a:lstStyle/>
          <a:p>
            <a:pPr algn="r"/>
            <a:endParaRPr lang="en-US" sz="1000" dirty="0">
              <a:solidFill>
                <a:schemeClr val="tx1"/>
              </a:solidFill>
            </a:endParaRPr>
          </a:p>
        </p:txBody>
      </p:sp>
      <p:sp>
        <p:nvSpPr>
          <p:cNvPr id="9" name="Slide Number Placeholder 8"/>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34484008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a:endParaRPr lang="en-US" sz="1000" dirty="0">
              <a:solidFill>
                <a:schemeClr val="tx1"/>
              </a:solidFill>
            </a:endParaRPr>
          </a:p>
        </p:txBody>
      </p:sp>
      <p:sp>
        <p:nvSpPr>
          <p:cNvPr id="5" name="Slide Number Placeholder 4"/>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29980322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3" name="Footer Placeholder 2"/>
          <p:cNvSpPr>
            <a:spLocks noGrp="1"/>
          </p:cNvSpPr>
          <p:nvPr>
            <p:ph type="ftr" sz="quarter" idx="11"/>
          </p:nvPr>
        </p:nvSpPr>
        <p:spPr/>
        <p:txBody>
          <a:bodyPr/>
          <a:lstStyle/>
          <a:p>
            <a:pPr algn="r"/>
            <a:endParaRPr lang="en-US" sz="1000" dirty="0">
              <a:solidFill>
                <a:schemeClr val="tx1"/>
              </a:solidFill>
            </a:endParaRPr>
          </a:p>
        </p:txBody>
      </p:sp>
      <p:sp>
        <p:nvSpPr>
          <p:cNvPr id="4" name="Slide Number Placeholder 3"/>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338875457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a:endParaRPr lang="en-US" sz="1000" dirty="0">
              <a:solidFill>
                <a:schemeClr val="tx1"/>
              </a:solidFill>
            </a:endParaRPr>
          </a:p>
        </p:txBody>
      </p:sp>
      <p:sp>
        <p:nvSpPr>
          <p:cNvPr id="7" name="Slide Number Placeholder 6"/>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17069575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D4030-6FD9-4AB5-B191-6D99D6701BF9}" type="datetime2">
              <a:rPr lang="en-US" smtClean="0"/>
              <a:t>Monday, September 13, 2021</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a:endParaRPr lang="en-US" sz="1000" dirty="0">
              <a:solidFill>
                <a:schemeClr val="tx1"/>
              </a:solidFill>
            </a:endParaRPr>
          </a:p>
        </p:txBody>
      </p:sp>
      <p:sp>
        <p:nvSpPr>
          <p:cNvPr id="7" name="Slide Number Placeholder 6"/>
          <p:cNvSpPr>
            <a:spLocks noGrp="1"/>
          </p:cNvSpPr>
          <p:nvPr>
            <p:ph type="sldNum" sz="quarter" idx="12"/>
          </p:nvPr>
        </p:nvSpPr>
        <p:spPr/>
        <p:txBody>
          <a:body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1896134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7D4030-6FD9-4AB5-B191-6D99D6701BF9}" type="datetime2">
              <a:rPr lang="en-US" smtClean="0"/>
              <a:t>Monday, September 13, 2021</a:t>
            </a:fld>
            <a:endParaRPr lang="en-US" sz="1000" dirty="0">
              <a:solidFill>
                <a:schemeClr val="tx1"/>
              </a:solidFill>
            </a:endParaRPr>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r"/>
            <a:endParaRPr lang="en-US" sz="1000" dirty="0">
              <a:solidFill>
                <a:schemeClr val="tx1"/>
              </a:solidFill>
            </a:endParaRPr>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292C34-3E5E-4BA5-AF54-F1601B144FB0}" type="slidenum">
              <a:rPr lang="en-US" sz="1400" smtClean="0">
                <a:solidFill>
                  <a:schemeClr val="tx2">
                    <a:shade val="50000"/>
                  </a:schemeClr>
                </a:solidFill>
              </a:rPr>
              <a:pPr/>
              <a:t>‹#›</a:t>
            </a:fld>
            <a:endParaRPr lang="en-US" sz="1000" b="0">
              <a:solidFill>
                <a:schemeClr val="tx1"/>
              </a:solidFill>
            </a:endParaRPr>
          </a:p>
        </p:txBody>
      </p:sp>
    </p:spTree>
    <p:extLst>
      <p:ext uri="{BB962C8B-B14F-4D97-AF65-F5344CB8AC3E}">
        <p14:creationId xmlns:p14="http://schemas.microsoft.com/office/powerpoint/2010/main" val="280531416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9" r:id="rId18"/>
    <p:sldLayoutId id="2147483802" r:id="rId19"/>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D8325-FBBA-4E30-B06F-47B50F034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E5E2E9-C6FC-4479-AB96-A6E68077F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7B9A8-93A2-450A-80C8-940381BDF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36D5A-5A7C-4EFA-AA1E-7D90F739FD8B}" type="datetimeFigureOut">
              <a:rPr lang="en-US" smtClean="0"/>
              <a:t>9/13/2021</a:t>
            </a:fld>
            <a:endParaRPr lang="en-US"/>
          </a:p>
        </p:txBody>
      </p:sp>
      <p:sp>
        <p:nvSpPr>
          <p:cNvPr id="5" name="Footer Placeholder 4">
            <a:extLst>
              <a:ext uri="{FF2B5EF4-FFF2-40B4-BE49-F238E27FC236}">
                <a16:creationId xmlns:a16="http://schemas.microsoft.com/office/drawing/2014/main" id="{A9CF3965-8115-4E00-9FDB-6C9BB836F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8D3364-5DC8-442F-9197-CEA51F462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16B7C-F3C0-467C-BB26-C2BE5BCC05D4}" type="slidenum">
              <a:rPr lang="en-US" smtClean="0"/>
              <a:t>‹#›</a:t>
            </a:fld>
            <a:endParaRPr lang="en-US"/>
          </a:p>
        </p:txBody>
      </p:sp>
    </p:spTree>
    <p:extLst>
      <p:ext uri="{BB962C8B-B14F-4D97-AF65-F5344CB8AC3E}">
        <p14:creationId xmlns:p14="http://schemas.microsoft.com/office/powerpoint/2010/main" val="311097575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slide" Target="slide8.xml"/><Relationship Id="rId5" Type="http://schemas.openxmlformats.org/officeDocument/2006/relationships/image" Target="../media/image9.png"/><Relationship Id="rId10" Type="http://schemas.openxmlformats.org/officeDocument/2006/relationships/slide" Target="slide10.xml"/><Relationship Id="rId4" Type="http://schemas.openxmlformats.org/officeDocument/2006/relationships/slide" Target="slide7.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19588127-BCD3-A341-BA97-0117856C1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14"/>
            <a:ext cx="3331779" cy="1811353"/>
          </a:xfrm>
          <a:prstGeom prst="rect">
            <a:avLst/>
          </a:prstGeom>
        </p:spPr>
      </p:pic>
      <p:sp>
        <p:nvSpPr>
          <p:cNvPr id="11" name="Rectangle 2">
            <a:extLst>
              <a:ext uri="{FF2B5EF4-FFF2-40B4-BE49-F238E27FC236}">
                <a16:creationId xmlns:a16="http://schemas.microsoft.com/office/drawing/2014/main" id="{4FD2F484-0A4E-204B-918C-EA9F667F79DC}"/>
              </a:ext>
            </a:extLst>
          </p:cNvPr>
          <p:cNvSpPr txBox="1">
            <a:spLocks/>
          </p:cNvSpPr>
          <p:nvPr/>
        </p:nvSpPr>
        <p:spPr>
          <a:xfrm>
            <a:off x="1219200" y="4353578"/>
            <a:ext cx="8412092" cy="20708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pPr>
            <a:r>
              <a:rPr lang="en-US" sz="2400" b="1" i="1" dirty="0">
                <a:solidFill>
                  <a:srgbClr val="002060"/>
                </a:solidFill>
                <a:latin typeface="Calibri" panose="020F0502020204030204" pitchFamily="34" charset="0"/>
              </a:rPr>
              <a:t>Dr. Dimitrios Psychoyios</a:t>
            </a:r>
            <a:br>
              <a:rPr lang="en-US" sz="2000" b="1" i="1" dirty="0">
                <a:solidFill>
                  <a:srgbClr val="002060"/>
                </a:solidFill>
                <a:latin typeface="Calibri" panose="020F0502020204030204" pitchFamily="34" charset="0"/>
              </a:rPr>
            </a:br>
            <a:r>
              <a:rPr lang="en-US" sz="1800" b="1" i="1" dirty="0">
                <a:solidFill>
                  <a:srgbClr val="002060"/>
                </a:solidFill>
                <a:latin typeface="Calibri" panose="020F0502020204030204" pitchFamily="34" charset="0"/>
              </a:rPr>
              <a:t>Vice President</a:t>
            </a:r>
          </a:p>
          <a:p>
            <a:pPr algn="r">
              <a:spcBef>
                <a:spcPts val="0"/>
              </a:spcBef>
            </a:pPr>
            <a:r>
              <a:rPr lang="en-US" sz="1800" b="1" i="1" dirty="0">
                <a:solidFill>
                  <a:srgbClr val="002060"/>
                </a:solidFill>
                <a:latin typeface="Calibri" panose="020F0502020204030204" pitchFamily="34" charset="0"/>
              </a:rPr>
              <a:t>Regulatory Authority for Energy</a:t>
            </a:r>
          </a:p>
          <a:p>
            <a:pPr algn="r">
              <a:spcBef>
                <a:spcPts val="0"/>
              </a:spcBef>
            </a:pPr>
            <a:endParaRPr lang="en-US" sz="1800" b="1" i="1" dirty="0">
              <a:solidFill>
                <a:srgbClr val="002060"/>
              </a:solidFill>
              <a:latin typeface="Calibri" panose="020F0502020204030204" pitchFamily="34" charset="0"/>
            </a:endParaRPr>
          </a:p>
          <a:p>
            <a:pPr algn="r">
              <a:spcBef>
                <a:spcPts val="0"/>
              </a:spcBef>
            </a:pPr>
            <a:r>
              <a:rPr lang="en-US" sz="1800" b="1" i="1" dirty="0">
                <a:solidFill>
                  <a:srgbClr val="002060"/>
                </a:solidFill>
                <a:latin typeface="Calibri" panose="020F0502020204030204" pitchFamily="34" charset="0"/>
              </a:rPr>
              <a:t>Associate Professor of Finance</a:t>
            </a:r>
            <a:endParaRPr lang="en-US" sz="1800" i="1" dirty="0">
              <a:solidFill>
                <a:srgbClr val="002060"/>
              </a:solidFill>
              <a:latin typeface="Calibri" panose="020F0502020204030204" pitchFamily="34" charset="0"/>
            </a:endParaRPr>
          </a:p>
          <a:p>
            <a:pPr algn="r">
              <a:spcBef>
                <a:spcPts val="0"/>
              </a:spcBef>
            </a:pPr>
            <a:r>
              <a:rPr lang="en-US" sz="1800" b="1" i="1" dirty="0">
                <a:solidFill>
                  <a:srgbClr val="002060"/>
                </a:solidFill>
                <a:latin typeface="Calibri" panose="020F0502020204030204" pitchFamily="34" charset="0"/>
              </a:rPr>
              <a:t>University of Piraeus </a:t>
            </a:r>
          </a:p>
        </p:txBody>
      </p:sp>
      <p:pic>
        <p:nvPicPr>
          <p:cNvPr id="3" name="Picture 2">
            <a:extLst>
              <a:ext uri="{FF2B5EF4-FFF2-40B4-BE49-F238E27FC236}">
                <a16:creationId xmlns:a16="http://schemas.microsoft.com/office/drawing/2014/main" id="{4918D503-3C85-46D6-B969-348428DB1620}"/>
              </a:ext>
            </a:extLst>
          </p:cNvPr>
          <p:cNvPicPr>
            <a:picLocks noChangeAspect="1"/>
          </p:cNvPicPr>
          <p:nvPr/>
        </p:nvPicPr>
        <p:blipFill>
          <a:blip r:embed="rId4"/>
          <a:stretch>
            <a:fillRect/>
          </a:stretch>
        </p:blipFill>
        <p:spPr>
          <a:xfrm>
            <a:off x="8410352" y="-1"/>
            <a:ext cx="3781647" cy="1707537"/>
          </a:xfrm>
          <a:prstGeom prst="rect">
            <a:avLst/>
          </a:prstGeom>
        </p:spPr>
      </p:pic>
      <p:sp>
        <p:nvSpPr>
          <p:cNvPr id="13" name="TextBox 12">
            <a:extLst>
              <a:ext uri="{FF2B5EF4-FFF2-40B4-BE49-F238E27FC236}">
                <a16:creationId xmlns:a16="http://schemas.microsoft.com/office/drawing/2014/main" id="{56BD7644-B00F-40EF-B2FE-D955710294C2}"/>
              </a:ext>
            </a:extLst>
          </p:cNvPr>
          <p:cNvSpPr txBox="1"/>
          <p:nvPr/>
        </p:nvSpPr>
        <p:spPr>
          <a:xfrm>
            <a:off x="1219200" y="2615609"/>
            <a:ext cx="10487247" cy="584775"/>
          </a:xfrm>
          <a:prstGeom prst="rect">
            <a:avLst/>
          </a:prstGeom>
          <a:noFill/>
        </p:spPr>
        <p:txBody>
          <a:bodyPr wrap="square" rtlCol="0">
            <a:spAutoFit/>
          </a:bodyPr>
          <a:lstStyle/>
          <a:p>
            <a:r>
              <a:rPr lang="en-US" sz="3200" b="1" dirty="0">
                <a:solidFill>
                  <a:srgbClr val="002060"/>
                </a:solidFill>
              </a:rPr>
              <a:t>The new hydrogen era: Transition to a green economy</a:t>
            </a:r>
          </a:p>
        </p:txBody>
      </p:sp>
      <p:pic>
        <p:nvPicPr>
          <p:cNvPr id="14" name="Picture 13">
            <a:extLst>
              <a:ext uri="{FF2B5EF4-FFF2-40B4-BE49-F238E27FC236}">
                <a16:creationId xmlns:a16="http://schemas.microsoft.com/office/drawing/2014/main" id="{E990AEBD-6229-4BF7-AF44-C84D6D4DDE31}"/>
              </a:ext>
            </a:extLst>
          </p:cNvPr>
          <p:cNvPicPr>
            <a:picLocks noChangeAspect="1"/>
          </p:cNvPicPr>
          <p:nvPr/>
        </p:nvPicPr>
        <p:blipFill>
          <a:blip r:embed="rId5"/>
          <a:stretch>
            <a:fillRect/>
          </a:stretch>
        </p:blipFill>
        <p:spPr>
          <a:xfrm>
            <a:off x="3874127" y="6814"/>
            <a:ext cx="3571875" cy="1876425"/>
          </a:xfrm>
          <a:prstGeom prst="rect">
            <a:avLst/>
          </a:prstGeom>
        </p:spPr>
      </p:pic>
    </p:spTree>
    <p:extLst>
      <p:ext uri="{BB962C8B-B14F-4D97-AF65-F5344CB8AC3E}">
        <p14:creationId xmlns:p14="http://schemas.microsoft.com/office/powerpoint/2010/main" val="125005047"/>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C1771672-73B3-409E-B796-9277375053C3}"/>
              </a:ext>
            </a:extLst>
          </p:cNvPr>
          <p:cNvSpPr>
            <a:spLocks noGrp="1"/>
          </p:cNvSpPr>
          <p:nvPr>
            <p:ph type="sldNum" sz="quarter" idx="12"/>
          </p:nvPr>
        </p:nvSpPr>
        <p:spPr/>
        <p:txBody>
          <a:bodyPr/>
          <a:lstStyle/>
          <a:p>
            <a:fld id="{45292C34-3E5E-4BA5-AF54-F1601B144FB0}" type="slidenum">
              <a:rPr lang="en-US" smtClean="0"/>
              <a:pPr/>
              <a:t>10</a:t>
            </a:fld>
            <a:endParaRPr lang="en-US"/>
          </a:p>
        </p:txBody>
      </p:sp>
      <p:sp>
        <p:nvSpPr>
          <p:cNvPr id="2" name="Title 1" hidden="1">
            <a:extLst>
              <a:ext uri="{FF2B5EF4-FFF2-40B4-BE49-F238E27FC236}">
                <a16:creationId xmlns:a16="http://schemas.microsoft.com/office/drawing/2014/main" id="{2C0DAB5F-C6B4-4C43-9AA2-3010E87F76D0}"/>
              </a:ext>
            </a:extLst>
          </p:cNvPr>
          <p:cNvSpPr>
            <a:spLocks noGrp="1"/>
          </p:cNvSpPr>
          <p:nvPr>
            <p:ph type="title" idx="4294967295"/>
          </p:nvPr>
        </p:nvSpPr>
        <p:spPr>
          <a:xfrm>
            <a:off x="1919288" y="0"/>
            <a:ext cx="10272712" cy="1244600"/>
          </a:xfrm>
        </p:spPr>
        <p:txBody>
          <a:bodyPr/>
          <a:lstStyle/>
          <a:p>
            <a:r>
              <a:rPr lang="en-US" dirty="0"/>
              <a:t>The business model</a:t>
            </a:r>
          </a:p>
        </p:txBody>
      </p:sp>
      <p:sp>
        <p:nvSpPr>
          <p:cNvPr id="7" name="Rounded Rectangle 4">
            <a:extLst>
              <a:ext uri="{FF2B5EF4-FFF2-40B4-BE49-F238E27FC236}">
                <a16:creationId xmlns:a16="http://schemas.microsoft.com/office/drawing/2014/main" id="{7ACBD14F-0B64-4D2D-9B9F-A8783325A26A}"/>
              </a:ext>
            </a:extLst>
          </p:cNvPr>
          <p:cNvSpPr/>
          <p:nvPr/>
        </p:nvSpPr>
        <p:spPr>
          <a:xfrm>
            <a:off x="3543300" y="53788"/>
            <a:ext cx="5963771" cy="6750423"/>
          </a:xfrm>
          <a:prstGeom prst="roundRect">
            <a:avLst>
              <a:gd name="adj" fmla="val 7734"/>
            </a:avLst>
          </a:pr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ko-KR" altLang="en-US" sz="2700">
              <a:ln>
                <a:solidFill>
                  <a:srgbClr val="FFC000"/>
                </a:solidFill>
              </a:ln>
            </a:endParaRPr>
          </a:p>
        </p:txBody>
      </p:sp>
      <p:sp>
        <p:nvSpPr>
          <p:cNvPr id="10" name="TextBox 9">
            <a:extLst>
              <a:ext uri="{FF2B5EF4-FFF2-40B4-BE49-F238E27FC236}">
                <a16:creationId xmlns:a16="http://schemas.microsoft.com/office/drawing/2014/main" id="{005DB0A0-8409-4620-802C-B1E2357B1618}"/>
              </a:ext>
            </a:extLst>
          </p:cNvPr>
          <p:cNvSpPr txBox="1"/>
          <p:nvPr/>
        </p:nvSpPr>
        <p:spPr>
          <a:xfrm>
            <a:off x="3487540" y="40494"/>
            <a:ext cx="6082208" cy="1414426"/>
          </a:xfrm>
          <a:prstGeom prst="rect">
            <a:avLst/>
          </a:prstGeom>
          <a:noFill/>
        </p:spPr>
        <p:txBody>
          <a:bodyPr wrap="square" rtlCol="0">
            <a:spAutoFit/>
          </a:bodyPr>
          <a:lstStyle/>
          <a:p>
            <a:pPr marL="228600" indent="-228600">
              <a:lnSpc>
                <a:spcPct val="114000"/>
              </a:lnSpc>
              <a:spcAft>
                <a:spcPts val="600"/>
              </a:spcAft>
              <a:buFont typeface="Arial" panose="020B0604020202020204" pitchFamily="34" charset="0"/>
              <a:buChar char="•"/>
            </a:pPr>
            <a:r>
              <a:rPr lang="en-US" dirty="0"/>
              <a:t>Hydrogen can provide the missing piece of the puzzle in the energy transition: Energy Storage</a:t>
            </a:r>
          </a:p>
          <a:p>
            <a:pPr marL="228600" indent="-228600">
              <a:lnSpc>
                <a:spcPct val="114000"/>
              </a:lnSpc>
              <a:spcAft>
                <a:spcPts val="600"/>
              </a:spcAft>
              <a:buFont typeface="Arial" panose="020B0604020202020204" pitchFamily="34" charset="0"/>
              <a:buChar char="•"/>
            </a:pPr>
            <a:r>
              <a:rPr lang="en-US" dirty="0"/>
              <a:t>A route to cutting emissions in sectors where carbon-free electricity can’t. </a:t>
            </a:r>
          </a:p>
        </p:txBody>
      </p:sp>
      <p:sp>
        <p:nvSpPr>
          <p:cNvPr id="5" name="TextBox 4">
            <a:extLst>
              <a:ext uri="{FF2B5EF4-FFF2-40B4-BE49-F238E27FC236}">
                <a16:creationId xmlns:a16="http://schemas.microsoft.com/office/drawing/2014/main" id="{67CB8407-ECD4-4E86-AA1D-02274E204F17}"/>
              </a:ext>
            </a:extLst>
          </p:cNvPr>
          <p:cNvSpPr txBox="1"/>
          <p:nvPr/>
        </p:nvSpPr>
        <p:spPr>
          <a:xfrm>
            <a:off x="3487540" y="1454920"/>
            <a:ext cx="4894731" cy="1039708"/>
          </a:xfrm>
          <a:prstGeom prst="rect">
            <a:avLst/>
          </a:prstGeom>
          <a:noFill/>
        </p:spPr>
        <p:txBody>
          <a:bodyPr wrap="square" numCol="2" rtlCol="0">
            <a:spAutoFit/>
          </a:bodyPr>
          <a:lstStyle/>
          <a:p>
            <a:pPr marL="685800" lvl="1" indent="-228600">
              <a:lnSpc>
                <a:spcPct val="114000"/>
              </a:lnSpc>
              <a:buFont typeface="+mj-lt"/>
              <a:buAutoNum type="alphaUcPeriod"/>
            </a:pPr>
            <a:r>
              <a:rPr lang="en-US" altLang="ko-KR" dirty="0">
                <a:solidFill>
                  <a:schemeClr val="tx1">
                    <a:lumMod val="75000"/>
                    <a:lumOff val="25000"/>
                  </a:schemeClr>
                </a:solidFill>
                <a:cs typeface="Arial" pitchFamily="34" charset="0"/>
              </a:rPr>
              <a:t>Road transport</a:t>
            </a:r>
          </a:p>
          <a:p>
            <a:pPr marL="685800" lvl="1" indent="-228600">
              <a:lnSpc>
                <a:spcPct val="114000"/>
              </a:lnSpc>
              <a:buFont typeface="+mj-lt"/>
              <a:buAutoNum type="alphaUcPeriod"/>
            </a:pPr>
            <a:r>
              <a:rPr lang="en-US" altLang="ko-KR" dirty="0">
                <a:solidFill>
                  <a:schemeClr val="tx1">
                    <a:lumMod val="75000"/>
                    <a:lumOff val="25000"/>
                  </a:schemeClr>
                </a:solidFill>
                <a:cs typeface="Arial" pitchFamily="34" charset="0"/>
              </a:rPr>
              <a:t>Heavy industry</a:t>
            </a:r>
          </a:p>
          <a:p>
            <a:pPr marL="685800" lvl="1" indent="-228600">
              <a:lnSpc>
                <a:spcPct val="114000"/>
              </a:lnSpc>
              <a:buFont typeface="+mj-lt"/>
              <a:buAutoNum type="alphaUcPeriod"/>
            </a:pPr>
            <a:r>
              <a:rPr lang="en-US" altLang="ko-KR" dirty="0">
                <a:solidFill>
                  <a:schemeClr val="tx1">
                    <a:lumMod val="75000"/>
                    <a:lumOff val="25000"/>
                  </a:schemeClr>
                </a:solidFill>
                <a:cs typeface="Arial" pitchFamily="34" charset="0"/>
              </a:rPr>
              <a:t>Ammonia </a:t>
            </a:r>
          </a:p>
          <a:p>
            <a:pPr marL="685800" lvl="1" indent="-228600">
              <a:lnSpc>
                <a:spcPct val="114000"/>
              </a:lnSpc>
              <a:buFont typeface="+mj-lt"/>
              <a:buAutoNum type="alphaUcPeriod"/>
            </a:pPr>
            <a:r>
              <a:rPr lang="en-US" altLang="ko-KR" dirty="0">
                <a:solidFill>
                  <a:schemeClr val="tx1">
                    <a:lumMod val="75000"/>
                    <a:lumOff val="25000"/>
                  </a:schemeClr>
                </a:solidFill>
                <a:cs typeface="Arial" pitchFamily="34" charset="0"/>
              </a:rPr>
              <a:t>Steel </a:t>
            </a:r>
          </a:p>
          <a:p>
            <a:pPr marL="685800" lvl="1" indent="-228600">
              <a:lnSpc>
                <a:spcPct val="114000"/>
              </a:lnSpc>
              <a:buFont typeface="+mj-lt"/>
              <a:buAutoNum type="alphaUcPeriod"/>
            </a:pPr>
            <a:r>
              <a:rPr lang="en-US" altLang="ko-KR" dirty="0">
                <a:solidFill>
                  <a:schemeClr val="tx1">
                    <a:lumMod val="75000"/>
                    <a:lumOff val="25000"/>
                  </a:schemeClr>
                </a:solidFill>
                <a:cs typeface="Arial" pitchFamily="34" charset="0"/>
              </a:rPr>
              <a:t>Shipping fuels </a:t>
            </a:r>
          </a:p>
          <a:p>
            <a:pPr marL="685800" lvl="1" indent="-228600">
              <a:lnSpc>
                <a:spcPct val="114000"/>
              </a:lnSpc>
              <a:buFont typeface="+mj-lt"/>
              <a:buAutoNum type="alphaUcPeriod"/>
            </a:pPr>
            <a:r>
              <a:rPr lang="en-US" altLang="ko-KR" dirty="0">
                <a:solidFill>
                  <a:schemeClr val="tx1">
                    <a:lumMod val="75000"/>
                    <a:lumOff val="25000"/>
                  </a:schemeClr>
                </a:solidFill>
                <a:cs typeface="Arial" pitchFamily="34" charset="0"/>
              </a:rPr>
              <a:t>Aviation</a:t>
            </a:r>
            <a:endParaRPr lang="en-US" altLang="ko-KR" dirty="0">
              <a:solidFill>
                <a:schemeClr val="tx1">
                  <a:lumMod val="65000"/>
                  <a:lumOff val="35000"/>
                </a:schemeClr>
              </a:solidFill>
              <a:cs typeface="Arial" pitchFamily="34" charset="0"/>
            </a:endParaRPr>
          </a:p>
        </p:txBody>
      </p:sp>
      <p:grpSp>
        <p:nvGrpSpPr>
          <p:cNvPr id="12" name="Group 11">
            <a:extLst>
              <a:ext uri="{FF2B5EF4-FFF2-40B4-BE49-F238E27FC236}">
                <a16:creationId xmlns:a16="http://schemas.microsoft.com/office/drawing/2014/main" id="{FBDF2F09-3DAF-40F0-B9D3-D25BA4D6D02A}"/>
              </a:ext>
            </a:extLst>
          </p:cNvPr>
          <p:cNvGrpSpPr/>
          <p:nvPr/>
        </p:nvGrpSpPr>
        <p:grpSpPr>
          <a:xfrm>
            <a:off x="3543299" y="2563664"/>
            <a:ext cx="6082209" cy="4264396"/>
            <a:chOff x="3543299" y="2563664"/>
            <a:chExt cx="6082209" cy="4264396"/>
          </a:xfrm>
        </p:grpSpPr>
        <p:pic>
          <p:nvPicPr>
            <p:cNvPr id="6" name="Picture 5">
              <a:extLst>
                <a:ext uri="{FF2B5EF4-FFF2-40B4-BE49-F238E27FC236}">
                  <a16:creationId xmlns:a16="http://schemas.microsoft.com/office/drawing/2014/main" id="{1BF1DE58-98A7-4638-8C80-1953E520CD2B}"/>
                </a:ext>
              </a:extLst>
            </p:cNvPr>
            <p:cNvPicPr>
              <a:picLocks noChangeAspect="1"/>
            </p:cNvPicPr>
            <p:nvPr/>
          </p:nvPicPr>
          <p:blipFill rotWithShape="1">
            <a:blip r:embed="rId3"/>
            <a:srcRect l="1112" t="2025" r="2828"/>
            <a:stretch/>
          </p:blipFill>
          <p:spPr>
            <a:xfrm>
              <a:off x="3543299" y="3188918"/>
              <a:ext cx="5809129" cy="3639142"/>
            </a:xfrm>
            <a:prstGeom prst="rect">
              <a:avLst/>
            </a:prstGeom>
          </p:spPr>
        </p:pic>
        <p:sp>
          <p:nvSpPr>
            <p:cNvPr id="11" name="TextBox 10">
              <a:extLst>
                <a:ext uri="{FF2B5EF4-FFF2-40B4-BE49-F238E27FC236}">
                  <a16:creationId xmlns:a16="http://schemas.microsoft.com/office/drawing/2014/main" id="{D6A614F4-8972-454A-8D81-C7BE9AD4EAC6}"/>
                </a:ext>
              </a:extLst>
            </p:cNvPr>
            <p:cNvSpPr txBox="1"/>
            <p:nvPr/>
          </p:nvSpPr>
          <p:spPr>
            <a:xfrm>
              <a:off x="3543300" y="2563664"/>
              <a:ext cx="6082208" cy="584775"/>
            </a:xfrm>
            <a:prstGeom prst="rect">
              <a:avLst/>
            </a:prstGeom>
            <a:noFill/>
          </p:spPr>
          <p:txBody>
            <a:bodyPr wrap="square">
              <a:spAutoFit/>
            </a:bodyPr>
            <a:lstStyle/>
            <a:p>
              <a:r>
                <a:rPr lang="en-US" sz="1600" dirty="0">
                  <a:effectLst/>
                </a:rPr>
                <a:t>Required H2 production cost for breakeven with conventional solutions, with carbon costs ($100/ton)</a:t>
              </a:r>
              <a:endParaRPr lang="en-US" sz="1600" dirty="0"/>
            </a:p>
          </p:txBody>
        </p:sp>
      </p:grpSp>
      <p:sp>
        <p:nvSpPr>
          <p:cNvPr id="13" name="Rectangle 12">
            <a:extLst>
              <a:ext uri="{FF2B5EF4-FFF2-40B4-BE49-F238E27FC236}">
                <a16:creationId xmlns:a16="http://schemas.microsoft.com/office/drawing/2014/main" id="{5D396F3D-7CA6-46F7-8365-34DD4D59861E}"/>
              </a:ext>
            </a:extLst>
          </p:cNvPr>
          <p:cNvSpPr/>
          <p:nvPr/>
        </p:nvSpPr>
        <p:spPr>
          <a:xfrm>
            <a:off x="3487540" y="2662518"/>
            <a:ext cx="6174172" cy="4249270"/>
          </a:xfrm>
          <a:prstGeom prst="rect">
            <a:avLst/>
          </a:prstGeom>
          <a:noFill/>
          <a:ln>
            <a:solidFill>
              <a:srgbClr val="7C267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26F809-54A5-4765-A3D7-98342795B0F1}"/>
              </a:ext>
            </a:extLst>
          </p:cNvPr>
          <p:cNvSpPr/>
          <p:nvPr/>
        </p:nvSpPr>
        <p:spPr>
          <a:xfrm>
            <a:off x="3543300" y="2631178"/>
            <a:ext cx="5864887" cy="4249270"/>
          </a:xfrm>
          <a:prstGeom prst="rect">
            <a:avLst/>
          </a:prstGeom>
          <a:noFill/>
          <a:ln>
            <a:solidFill>
              <a:srgbClr val="7C2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13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5"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2" name="Rectangle 21">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EB7682ED-A259-4A56-8612-79FD14640380}"/>
              </a:ext>
            </a:extLst>
          </p:cNvPr>
          <p:cNvSpPr>
            <a:spLocks noGrp="1"/>
          </p:cNvSpPr>
          <p:nvPr>
            <p:ph type="title"/>
          </p:nvPr>
        </p:nvSpPr>
        <p:spPr>
          <a:xfrm>
            <a:off x="496112" y="685801"/>
            <a:ext cx="2743200" cy="5105400"/>
          </a:xfrm>
        </p:spPr>
        <p:txBody>
          <a:bodyPr vert="horz" lIns="91440" tIns="45720" rIns="91440" bIns="45720" rtlCol="0" anchor="ctr">
            <a:normAutofit/>
          </a:bodyPr>
          <a:lstStyle/>
          <a:p>
            <a:pPr algn="l"/>
            <a:r>
              <a:rPr lang="en-US" sz="3200">
                <a:solidFill>
                  <a:srgbClr val="FFFFFF"/>
                </a:solidFill>
              </a:rPr>
              <a:t>Chalenges</a:t>
            </a:r>
          </a:p>
        </p:txBody>
      </p:sp>
      <p:grpSp>
        <p:nvGrpSpPr>
          <p:cNvPr id="26" name="Group 25">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7"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9" name="TextBox 8">
            <a:extLst>
              <a:ext uri="{FF2B5EF4-FFF2-40B4-BE49-F238E27FC236}">
                <a16:creationId xmlns:a16="http://schemas.microsoft.com/office/drawing/2014/main" id="{91375FF4-2101-4C3A-93FE-B1FD49A3A5E3}"/>
              </a:ext>
            </a:extLst>
          </p:cNvPr>
          <p:cNvSpPr txBox="1"/>
          <p:nvPr/>
        </p:nvSpPr>
        <p:spPr>
          <a:xfrm>
            <a:off x="5117106" y="685801"/>
            <a:ext cx="7074894" cy="6230982"/>
          </a:xfrm>
          <a:prstGeom prst="rect">
            <a:avLst/>
          </a:prstGeom>
        </p:spPr>
        <p:txBody>
          <a:bodyPr vert="horz" lIns="91440" tIns="45720" rIns="91440" bIns="45720" rtlCol="0" anchor="ctr">
            <a:normAutofit/>
          </a:bodyPr>
          <a:lstStyle/>
          <a:p>
            <a:pPr marL="285750" indent="-285750">
              <a:lnSpc>
                <a:spcPct val="114000"/>
              </a:lnSpc>
              <a:spcAft>
                <a:spcPts val="600"/>
              </a:spcAft>
              <a:buClr>
                <a:schemeClr val="accent1">
                  <a:lumMod val="75000"/>
                </a:schemeClr>
              </a:buClr>
              <a:buSzPct val="145000"/>
              <a:buFont typeface="Arial"/>
              <a:buChar char="•"/>
            </a:pPr>
            <a:r>
              <a:rPr lang="en-US" sz="2000" dirty="0"/>
              <a:t>Rating agency representatives outlined the difficulty of evaluating green hydrogen projects.</a:t>
            </a:r>
          </a:p>
          <a:p>
            <a:pPr marL="285750" indent="-285750">
              <a:lnSpc>
                <a:spcPct val="114000"/>
              </a:lnSpc>
              <a:spcAft>
                <a:spcPts val="600"/>
              </a:spcAft>
              <a:buClr>
                <a:schemeClr val="accent1">
                  <a:lumMod val="75000"/>
                </a:schemeClr>
              </a:buClr>
              <a:buSzPct val="145000"/>
              <a:buFont typeface="Arial"/>
              <a:buChar char="•"/>
            </a:pPr>
            <a:r>
              <a:rPr lang="en-US" sz="2000" dirty="0"/>
              <a:t>Investors have to invest (bet?) on a technology that remains in its infancy. Most hydrogen is produced from fossil fuels, creating millions of </a:t>
            </a:r>
            <a:r>
              <a:rPr lang="en-US" sz="2000" dirty="0" err="1"/>
              <a:t>tonnes</a:t>
            </a:r>
            <a:r>
              <a:rPr lang="en-US" sz="2000" dirty="0"/>
              <a:t> of carbon dioxide.</a:t>
            </a:r>
          </a:p>
          <a:p>
            <a:pPr marL="285750" indent="-285750">
              <a:lnSpc>
                <a:spcPct val="114000"/>
              </a:lnSpc>
              <a:spcAft>
                <a:spcPts val="600"/>
              </a:spcAft>
              <a:buClr>
                <a:schemeClr val="accent1">
                  <a:lumMod val="75000"/>
                </a:schemeClr>
              </a:buClr>
              <a:buSzPct val="145000"/>
              <a:buFont typeface="Arial"/>
              <a:buChar char="•"/>
            </a:pPr>
            <a:r>
              <a:rPr lang="en-US" sz="2000" dirty="0"/>
              <a:t>Taxpayers must pay vast amounts for new infrastructures or provide incentives to the private sector to do it.</a:t>
            </a:r>
          </a:p>
          <a:p>
            <a:pPr marL="285750" indent="-285750">
              <a:lnSpc>
                <a:spcPct val="114000"/>
              </a:lnSpc>
              <a:spcAft>
                <a:spcPts val="600"/>
              </a:spcAft>
              <a:buClr>
                <a:schemeClr val="accent1">
                  <a:lumMod val="75000"/>
                </a:schemeClr>
              </a:buClr>
              <a:buSzPct val="145000"/>
              <a:buFont typeface="Arial"/>
              <a:buChar char="•"/>
            </a:pPr>
            <a:r>
              <a:rPr lang="en-US" sz="2000" dirty="0"/>
              <a:t>Others argue that producing green hydrogen via electrolysis is an extremely inefficient way of using renewable electricity. There is an immediate energy loss, to break the chemical bond between oxygen and hydrogen, of 30 per cent and there are further inefficiencies depending on how it is then deployed. </a:t>
            </a:r>
          </a:p>
          <a:p>
            <a:pPr marL="285750" indent="-285750">
              <a:lnSpc>
                <a:spcPct val="114000"/>
              </a:lnSpc>
              <a:spcAft>
                <a:spcPts val="600"/>
              </a:spcAft>
              <a:buClr>
                <a:schemeClr val="accent1">
                  <a:lumMod val="75000"/>
                </a:schemeClr>
              </a:buClr>
              <a:buSzPct val="145000"/>
              <a:buFont typeface="Arial"/>
              <a:buChar char="•"/>
            </a:pPr>
            <a:r>
              <a:rPr lang="en-US" sz="2000" dirty="0"/>
              <a:t>Hydrogen is very expensive (even if the DoE achieves its goal price of $1 per Kg in the next 10 years, hydrogen would still be three times more expensive than US natural gas).</a:t>
            </a:r>
          </a:p>
          <a:p>
            <a:pPr marL="285750" indent="-285750">
              <a:lnSpc>
                <a:spcPct val="114000"/>
              </a:lnSpc>
              <a:spcAft>
                <a:spcPts val="600"/>
              </a:spcAft>
              <a:buClr>
                <a:schemeClr val="accent1">
                  <a:lumMod val="75000"/>
                </a:schemeClr>
              </a:buClr>
              <a:buSzPct val="145000"/>
              <a:buFont typeface="Arial"/>
              <a:buChar char="•"/>
            </a:pPr>
            <a:endParaRPr lang="en-US" sz="2000" dirty="0"/>
          </a:p>
        </p:txBody>
      </p:sp>
    </p:spTree>
    <p:extLst>
      <p:ext uri="{BB962C8B-B14F-4D97-AF65-F5344CB8AC3E}">
        <p14:creationId xmlns:p14="http://schemas.microsoft.com/office/powerpoint/2010/main" val="165596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F37A791-746A-4F04-94AF-51AA048FAFB8}"/>
              </a:ext>
            </a:extLst>
          </p:cNvPr>
          <p:cNvSpPr>
            <a:spLocks noGrp="1"/>
          </p:cNvSpPr>
          <p:nvPr>
            <p:ph type="title"/>
          </p:nvPr>
        </p:nvSpPr>
        <p:spPr>
          <a:xfrm>
            <a:off x="496112" y="685801"/>
            <a:ext cx="2743200" cy="5105400"/>
          </a:xfrm>
        </p:spPr>
        <p:txBody>
          <a:bodyPr vert="horz" lIns="91440" tIns="45720" rIns="91440" bIns="45720" rtlCol="0" anchor="ctr">
            <a:normAutofit/>
          </a:bodyPr>
          <a:lstStyle/>
          <a:p>
            <a:pPr algn="l"/>
            <a:r>
              <a:rPr lang="en-US" sz="3200">
                <a:solidFill>
                  <a:srgbClr val="FFFFFF"/>
                </a:solidFill>
              </a:rPr>
              <a:t>My opinion</a:t>
            </a:r>
          </a:p>
        </p:txBody>
      </p:sp>
      <p:grpSp>
        <p:nvGrpSpPr>
          <p:cNvPr id="21" name="Group 20">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2"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extBox 3">
            <a:extLst>
              <a:ext uri="{FF2B5EF4-FFF2-40B4-BE49-F238E27FC236}">
                <a16:creationId xmlns:a16="http://schemas.microsoft.com/office/drawing/2014/main" id="{338B84F1-3EBC-43C1-A47C-5A4821CEAB77}"/>
              </a:ext>
            </a:extLst>
          </p:cNvPr>
          <p:cNvSpPr txBox="1"/>
          <p:nvPr/>
        </p:nvSpPr>
        <p:spPr>
          <a:xfrm>
            <a:off x="5117106" y="182884"/>
            <a:ext cx="7074894" cy="6657431"/>
          </a:xfrm>
          <a:prstGeom prst="rect">
            <a:avLst/>
          </a:prstGeom>
        </p:spPr>
        <p:txBody>
          <a:bodyPr vert="horz" lIns="91440" tIns="45720" rIns="91440" bIns="45720" rtlCol="0" anchor="ctr">
            <a:normAutofit lnSpcReduction="10000"/>
          </a:bodyPr>
          <a:lstStyle/>
          <a:p>
            <a:pPr marL="285750" marR="0" indent="-285750">
              <a:lnSpc>
                <a:spcPct val="114000"/>
              </a:lnSpc>
              <a:spcAft>
                <a:spcPts val="600"/>
              </a:spcAft>
              <a:buClr>
                <a:schemeClr val="accent1">
                  <a:lumMod val="75000"/>
                </a:schemeClr>
              </a:buClr>
              <a:buSzPct val="145000"/>
              <a:buFont typeface="Arial" panose="020B0604020202020204" pitchFamily="34" charset="0"/>
              <a:buChar char="•"/>
            </a:pPr>
            <a:r>
              <a:rPr lang="en-US" sz="2000" dirty="0"/>
              <a:t>We cannot expect everything to be green and sustainable and our individual </a:t>
            </a:r>
            <a:r>
              <a:rPr lang="en-US" sz="2000" dirty="0" err="1"/>
              <a:t>behaviours</a:t>
            </a:r>
            <a:r>
              <a:rPr lang="en-US" sz="2000" dirty="0"/>
              <a:t> and lives remain the same. </a:t>
            </a:r>
          </a:p>
          <a:p>
            <a:pPr marL="285750" marR="0" indent="-285750">
              <a:lnSpc>
                <a:spcPct val="114000"/>
              </a:lnSpc>
              <a:spcAft>
                <a:spcPts val="600"/>
              </a:spcAft>
              <a:buClr>
                <a:schemeClr val="accent1">
                  <a:lumMod val="75000"/>
                </a:schemeClr>
              </a:buClr>
              <a:buSzPct val="145000"/>
              <a:buFont typeface="Arial" panose="020B0604020202020204" pitchFamily="34" charset="0"/>
              <a:buChar char="•"/>
            </a:pPr>
            <a:r>
              <a:rPr lang="en-US" sz="2000" dirty="0"/>
              <a:t>We cannot achieve the targets for limiting the global rise in temperatures set out by the Paris agreement without low carbon hydrogen. </a:t>
            </a:r>
          </a:p>
          <a:p>
            <a:pPr marL="285750" marR="0" indent="-285750">
              <a:lnSpc>
                <a:spcPct val="114000"/>
              </a:lnSpc>
              <a:spcAft>
                <a:spcPts val="600"/>
              </a:spcAft>
              <a:buClr>
                <a:schemeClr val="accent1">
                  <a:lumMod val="75000"/>
                </a:schemeClr>
              </a:buClr>
              <a:buSzPct val="145000"/>
              <a:buFont typeface="Arial" panose="020B0604020202020204" pitchFamily="34" charset="0"/>
              <a:buChar char="•"/>
            </a:pPr>
            <a:r>
              <a:rPr lang="en-US" sz="2000" dirty="0"/>
              <a:t>Beyond 2030 hydrogen’s future is still uncertain. It is unlikely that hydrogen will be able to operate without support for many years. </a:t>
            </a:r>
          </a:p>
          <a:p>
            <a:pPr marL="285750" marR="0" indent="-285750">
              <a:lnSpc>
                <a:spcPct val="114000"/>
              </a:lnSpc>
              <a:spcAft>
                <a:spcPts val="600"/>
              </a:spcAft>
              <a:buClr>
                <a:schemeClr val="accent1">
                  <a:lumMod val="75000"/>
                </a:schemeClr>
              </a:buClr>
              <a:buSzPct val="145000"/>
              <a:buFont typeface="Arial" panose="020B0604020202020204" pitchFamily="34" charset="0"/>
              <a:buChar char="•"/>
            </a:pPr>
            <a:r>
              <a:rPr lang="en-US" sz="2000" dirty="0"/>
              <a:t>Ultimately it will come down to what policymakers and business leaders decide, regardless of whether it is produced via power-to-gas technology or paired with carbon capture and storage.</a:t>
            </a:r>
          </a:p>
          <a:p>
            <a:pPr marL="285750" marR="0" indent="-285750">
              <a:lnSpc>
                <a:spcPct val="114000"/>
              </a:lnSpc>
              <a:spcAft>
                <a:spcPts val="600"/>
              </a:spcAft>
              <a:buClr>
                <a:schemeClr val="accent1">
                  <a:lumMod val="75000"/>
                </a:schemeClr>
              </a:buClr>
              <a:buSzPct val="145000"/>
              <a:buFont typeface="Arial" panose="020B0604020202020204" pitchFamily="34" charset="0"/>
              <a:buChar char="•"/>
            </a:pPr>
            <a:r>
              <a:rPr lang="en-US" sz="2000" dirty="0"/>
              <a:t>Regulation must focus on addressing the pressure points of hydrogen technology to bring down costs. Targets alone cannot deliver this. </a:t>
            </a:r>
          </a:p>
          <a:p>
            <a:pPr marL="285750" indent="-285750">
              <a:lnSpc>
                <a:spcPct val="114000"/>
              </a:lnSpc>
              <a:spcAft>
                <a:spcPts val="600"/>
              </a:spcAft>
              <a:buClr>
                <a:schemeClr val="accent1">
                  <a:lumMod val="75000"/>
                </a:schemeClr>
              </a:buClr>
              <a:buSzPct val="145000"/>
              <a:buFont typeface="Arial" panose="020B0604020202020204" pitchFamily="34" charset="0"/>
              <a:buChar char="•"/>
            </a:pPr>
            <a:r>
              <a:rPr lang="en-US" sz="2000" dirty="0"/>
              <a:t>Hydrogen is presented as a very easy solution to an enormously complex problem. But just because it’s simple doesn’t mean it’s the wrong answer. For now it is the best answer we have.</a:t>
            </a:r>
          </a:p>
        </p:txBody>
      </p:sp>
    </p:spTree>
    <p:extLst>
      <p:ext uri="{BB962C8B-B14F-4D97-AF65-F5344CB8AC3E}">
        <p14:creationId xmlns:p14="http://schemas.microsoft.com/office/powerpoint/2010/main" val="65472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1" name="Rectangle 2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EB7682ED-A259-4A56-8612-79FD14640380}"/>
              </a:ext>
            </a:extLst>
          </p:cNvPr>
          <p:cNvSpPr>
            <a:spLocks noGrp="1"/>
          </p:cNvSpPr>
          <p:nvPr>
            <p:ph type="title"/>
          </p:nvPr>
        </p:nvSpPr>
        <p:spPr>
          <a:xfrm>
            <a:off x="496112" y="685801"/>
            <a:ext cx="2743200" cy="5105400"/>
          </a:xfrm>
        </p:spPr>
        <p:txBody>
          <a:bodyPr vert="horz" lIns="91440" tIns="45720" rIns="91440" bIns="45720" rtlCol="0" anchor="ctr">
            <a:normAutofit/>
          </a:bodyPr>
          <a:lstStyle/>
          <a:p>
            <a:pPr algn="l"/>
            <a:r>
              <a:rPr lang="en-US" sz="3200" dirty="0">
                <a:solidFill>
                  <a:srgbClr val="FFFFFF"/>
                </a:solidFill>
              </a:rPr>
              <a:t>Problem Definition</a:t>
            </a:r>
          </a:p>
        </p:txBody>
      </p:sp>
      <p:grpSp>
        <p:nvGrpSpPr>
          <p:cNvPr id="25" name="Group 2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2" name="TextBox 7">
            <a:extLst>
              <a:ext uri="{FF2B5EF4-FFF2-40B4-BE49-F238E27FC236}">
                <a16:creationId xmlns:a16="http://schemas.microsoft.com/office/drawing/2014/main" id="{FC610E4E-E476-416F-BE77-57D25B8A168A}"/>
              </a:ext>
            </a:extLst>
          </p:cNvPr>
          <p:cNvSpPr txBox="1"/>
          <p:nvPr/>
        </p:nvSpPr>
        <p:spPr>
          <a:xfrm>
            <a:off x="4554521" y="685801"/>
            <a:ext cx="7591096" cy="5594080"/>
          </a:xfrm>
          <a:prstGeom prst="rect">
            <a:avLst/>
          </a:prstGeom>
        </p:spPr>
        <p:txBody>
          <a:bodyPr vert="horz" lIns="91440" tIns="45720" rIns="91440" bIns="45720" rtlCol="0" anchor="ctr">
            <a:normAutofit lnSpcReduction="10000"/>
          </a:bodyPr>
          <a:lstStyle>
            <a:defPPr>
              <a:defRPr lang="en-US"/>
            </a:defPPr>
            <a:lvl1pPr marL="285750" indent="-285750">
              <a:lnSpc>
                <a:spcPct val="114000"/>
              </a:lnSpc>
              <a:spcAft>
                <a:spcPts val="600"/>
              </a:spcAft>
              <a:buFont typeface="Arial" panose="020B0604020202020204" pitchFamily="34" charset="0"/>
              <a:buChar char="•"/>
              <a:defRPr sz="2000"/>
            </a:lvl1pPr>
          </a:lstStyle>
          <a:p>
            <a:pPr>
              <a:lnSpc>
                <a:spcPct val="104000"/>
              </a:lnSpc>
              <a:spcBef>
                <a:spcPct val="20000"/>
              </a:spcBef>
              <a:buClr>
                <a:schemeClr val="accent1">
                  <a:lumMod val="75000"/>
                </a:schemeClr>
              </a:buClr>
              <a:buSzPct val="145000"/>
              <a:buFont typeface="Arial"/>
              <a:buChar char="•"/>
            </a:pPr>
            <a:r>
              <a:rPr lang="en-US" dirty="0"/>
              <a:t>Climate change aggravates and brings about potential risks for both human society and natural systems. </a:t>
            </a:r>
          </a:p>
          <a:p>
            <a:pPr>
              <a:lnSpc>
                <a:spcPct val="104000"/>
              </a:lnSpc>
              <a:spcBef>
                <a:spcPct val="20000"/>
              </a:spcBef>
              <a:buClr>
                <a:schemeClr val="accent1">
                  <a:lumMod val="75000"/>
                </a:schemeClr>
              </a:buClr>
              <a:buSzPct val="145000"/>
              <a:buFont typeface="Arial"/>
              <a:buChar char="•"/>
            </a:pPr>
            <a:r>
              <a:rPr lang="en-US" dirty="0"/>
              <a:t>Global warming induces natural disasters and pandemics.</a:t>
            </a:r>
          </a:p>
          <a:p>
            <a:pPr>
              <a:lnSpc>
                <a:spcPct val="104000"/>
              </a:lnSpc>
              <a:spcBef>
                <a:spcPct val="20000"/>
              </a:spcBef>
              <a:buClr>
                <a:schemeClr val="accent1">
                  <a:lumMod val="75000"/>
                </a:schemeClr>
              </a:buClr>
              <a:buSzPct val="145000"/>
              <a:buFont typeface="Arial"/>
              <a:buChar char="•"/>
            </a:pPr>
            <a:r>
              <a:rPr lang="en-US" dirty="0"/>
              <a:t>Environmental degradation increases capital market volatility, complicates global trade network, and further influence the functioning of energy markets, leading to recession and unemployment.</a:t>
            </a:r>
          </a:p>
          <a:p>
            <a:pPr>
              <a:lnSpc>
                <a:spcPct val="104000"/>
              </a:lnSpc>
              <a:spcBef>
                <a:spcPct val="20000"/>
              </a:spcBef>
              <a:buClr>
                <a:schemeClr val="accent1">
                  <a:lumMod val="75000"/>
                </a:schemeClr>
              </a:buClr>
              <a:buSzPct val="145000"/>
              <a:buFont typeface="Arial"/>
              <a:buChar char="•"/>
            </a:pPr>
            <a:r>
              <a:rPr lang="en-US" dirty="0"/>
              <a:t>Clean energy (mainly solar and wind energy) consumption is considered as an effective way to deal with climate change.</a:t>
            </a:r>
          </a:p>
          <a:p>
            <a:pPr>
              <a:lnSpc>
                <a:spcPct val="104000"/>
              </a:lnSpc>
              <a:spcBef>
                <a:spcPct val="20000"/>
              </a:spcBef>
              <a:buClr>
                <a:schemeClr val="accent1">
                  <a:lumMod val="75000"/>
                </a:schemeClr>
              </a:buClr>
              <a:buSzPct val="145000"/>
              <a:buFont typeface="Arial"/>
              <a:buChar char="•"/>
            </a:pPr>
            <a:r>
              <a:rPr lang="en-US" dirty="0"/>
              <a:t>However, wind and solar power alone face a substantial difficulty in becoming economical at high market shares, as such, a deep </a:t>
            </a:r>
            <a:r>
              <a:rPr lang="en-US" dirty="0" err="1"/>
              <a:t>decarbonisation</a:t>
            </a:r>
            <a:r>
              <a:rPr lang="en-US" dirty="0"/>
              <a:t> of power systems will be hard to achieve based on them alone.</a:t>
            </a:r>
          </a:p>
          <a:p>
            <a:pPr>
              <a:lnSpc>
                <a:spcPct val="104000"/>
              </a:lnSpc>
              <a:spcBef>
                <a:spcPct val="20000"/>
              </a:spcBef>
              <a:buClr>
                <a:schemeClr val="accent1">
                  <a:lumMod val="75000"/>
                </a:schemeClr>
              </a:buClr>
              <a:buSzPct val="145000"/>
              <a:buFont typeface="Arial"/>
              <a:buChar char="•"/>
            </a:pPr>
            <a:r>
              <a:rPr lang="en-US" dirty="0"/>
              <a:t>Other supplementary low carbon technologies are likely to be needed. Hydrogen?</a:t>
            </a:r>
          </a:p>
          <a:p>
            <a:pPr>
              <a:lnSpc>
                <a:spcPct val="104000"/>
              </a:lnSpc>
              <a:spcBef>
                <a:spcPct val="20000"/>
              </a:spcBef>
              <a:buClr>
                <a:schemeClr val="accent1">
                  <a:lumMod val="75000"/>
                </a:schemeClr>
              </a:buClr>
              <a:buSzPct val="145000"/>
              <a:buFont typeface="Arial"/>
              <a:buChar char="•"/>
            </a:pPr>
            <a:endParaRPr lang="en-US" dirty="0"/>
          </a:p>
        </p:txBody>
      </p:sp>
      <p:sp>
        <p:nvSpPr>
          <p:cNvPr id="4" name="Slide Number Placeholder 3">
            <a:extLst>
              <a:ext uri="{FF2B5EF4-FFF2-40B4-BE49-F238E27FC236}">
                <a16:creationId xmlns:a16="http://schemas.microsoft.com/office/drawing/2014/main" id="{3A256AC4-A3FB-4364-AF84-2EE80CD7CDB4}"/>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a:spcAft>
                <a:spcPts val="600"/>
              </a:spcAft>
            </a:pPr>
            <a:fld id="{45292C34-3E5E-4BA5-AF54-F1601B144FB0}" type="slidenum">
              <a:rPr lang="en-US" smtClean="0"/>
              <a:pPr>
                <a:spcAft>
                  <a:spcPts val="600"/>
                </a:spcAft>
              </a:pPr>
              <a:t>2</a:t>
            </a:fld>
            <a:endParaRPr lang="en-US"/>
          </a:p>
        </p:txBody>
      </p:sp>
    </p:spTree>
    <p:extLst>
      <p:ext uri="{BB962C8B-B14F-4D97-AF65-F5344CB8AC3E}">
        <p14:creationId xmlns:p14="http://schemas.microsoft.com/office/powerpoint/2010/main" val="138339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7682ED-A259-4A56-8612-79FD14640380}"/>
              </a:ext>
            </a:extLst>
          </p:cNvPr>
          <p:cNvSpPr>
            <a:spLocks noGrp="1"/>
          </p:cNvSpPr>
          <p:nvPr>
            <p:ph type="title"/>
          </p:nvPr>
        </p:nvSpPr>
        <p:spPr>
          <a:xfrm>
            <a:off x="1464821" y="0"/>
            <a:ext cx="4902849" cy="1371600"/>
          </a:xfrm>
        </p:spPr>
        <p:txBody>
          <a:bodyPr vert="horz" lIns="91440" tIns="45720" rIns="91440" bIns="45720" rtlCol="0" anchor="ctr">
            <a:normAutofit/>
          </a:bodyPr>
          <a:lstStyle/>
          <a:p>
            <a:r>
              <a:rPr lang="en-US" sz="3200" b="1" dirty="0"/>
              <a:t>The solution (???)</a:t>
            </a:r>
          </a:p>
        </p:txBody>
      </p:sp>
      <p:pic>
        <p:nvPicPr>
          <p:cNvPr id="16" name="Content Placeholder 15" descr="Chart&#10;&#10;Description automatically generated">
            <a:extLst>
              <a:ext uri="{FF2B5EF4-FFF2-40B4-BE49-F238E27FC236}">
                <a16:creationId xmlns:a16="http://schemas.microsoft.com/office/drawing/2014/main" id="{CA591FD8-BDDC-4E0B-90DB-D78A19CB507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62188" y="38950"/>
            <a:ext cx="4760844" cy="3400602"/>
          </a:xfrm>
        </p:spPr>
      </p:pic>
      <p:sp>
        <p:nvSpPr>
          <p:cNvPr id="3" name="Content Placeholder 2">
            <a:extLst>
              <a:ext uri="{FF2B5EF4-FFF2-40B4-BE49-F238E27FC236}">
                <a16:creationId xmlns:a16="http://schemas.microsoft.com/office/drawing/2014/main" id="{97D29819-9CC8-465B-B166-EE951EFA20C5}"/>
              </a:ext>
            </a:extLst>
          </p:cNvPr>
          <p:cNvSpPr>
            <a:spLocks noGrp="1"/>
          </p:cNvSpPr>
          <p:nvPr>
            <p:ph type="body" sz="half" idx="2"/>
          </p:nvPr>
        </p:nvSpPr>
        <p:spPr>
          <a:xfrm>
            <a:off x="947530" y="1828799"/>
            <a:ext cx="6324597" cy="4061013"/>
          </a:xfrm>
        </p:spPr>
        <p:txBody>
          <a:bodyPr vert="horz" lIns="91440" tIns="45720" rIns="91440" bIns="45720" rtlCol="0" anchor="ctr">
            <a:noAutofit/>
          </a:bodyPr>
          <a:lstStyle/>
          <a:p>
            <a:pPr marL="342900" indent="-342900" algn="l">
              <a:lnSpc>
                <a:spcPct val="114000"/>
              </a:lnSpc>
              <a:spcBef>
                <a:spcPts val="0"/>
              </a:spcBef>
              <a:buFont typeface="Arial" panose="020B0604020202020204" pitchFamily="34" charset="0"/>
              <a:buChar char="•"/>
            </a:pPr>
            <a:r>
              <a:rPr lang="en-US" sz="2000" dirty="0"/>
              <a:t>Hydrogen is a low carbon or carbon-free energy carrier that can be easily stored and transported</a:t>
            </a:r>
          </a:p>
          <a:p>
            <a:pPr marL="342900" indent="-342900" algn="l">
              <a:lnSpc>
                <a:spcPct val="114000"/>
              </a:lnSpc>
              <a:spcBef>
                <a:spcPts val="0"/>
              </a:spcBef>
              <a:buFont typeface="Arial" panose="020B0604020202020204" pitchFamily="34" charset="0"/>
              <a:buChar char="•"/>
            </a:pPr>
            <a:r>
              <a:rPr lang="en-US" sz="2000" dirty="0"/>
              <a:t>It can be used in a variety of sectors, including electric power generation, heating, transportation, and has other industrial uses. </a:t>
            </a:r>
          </a:p>
          <a:p>
            <a:pPr marL="342900" indent="-342900" algn="l">
              <a:lnSpc>
                <a:spcPct val="114000"/>
              </a:lnSpc>
              <a:spcBef>
                <a:spcPts val="0"/>
              </a:spcBef>
              <a:buFont typeface="Arial" panose="020B0604020202020204" pitchFamily="34" charset="0"/>
              <a:buChar char="•"/>
            </a:pPr>
            <a:r>
              <a:rPr lang="en-US" sz="2000" dirty="0"/>
              <a:t>The greater use of the gas could help secure the long-term future of existing (very expensive and undepreciated)  infrastructure (oil refineries, pipelines, USFs).</a:t>
            </a:r>
          </a:p>
          <a:p>
            <a:pPr marL="342900" indent="-342900" algn="l">
              <a:lnSpc>
                <a:spcPct val="114000"/>
              </a:lnSpc>
              <a:spcBef>
                <a:spcPts val="0"/>
              </a:spcBef>
              <a:buFont typeface="Arial" panose="020B0604020202020204" pitchFamily="34" charset="0"/>
              <a:buChar char="•"/>
            </a:pPr>
            <a:r>
              <a:rPr lang="en-US" sz="2000" dirty="0"/>
              <a:t>In the long term, hydrogen can offer a complementary solution of flexibility to the power system, particularly in cases with a significant share of renewables in the electricity mix. </a:t>
            </a:r>
          </a:p>
          <a:p>
            <a:pPr marL="342900" indent="-342900" algn="l">
              <a:lnSpc>
                <a:spcPct val="114000"/>
              </a:lnSpc>
              <a:spcBef>
                <a:spcPts val="0"/>
              </a:spcBef>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3A256AC4-A3FB-4364-AF84-2EE80CD7CDB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45292C34-3E5E-4BA5-AF54-F1601B144FB0}" type="slidenum">
              <a:rPr lang="en-US" smtClean="0"/>
              <a:pPr defTabSz="914400">
                <a:spcAft>
                  <a:spcPts val="600"/>
                </a:spcAft>
              </a:pPr>
              <a:t>3</a:t>
            </a:fld>
            <a:endParaRPr lang="en-US"/>
          </a:p>
        </p:txBody>
      </p:sp>
      <p:pic>
        <p:nvPicPr>
          <p:cNvPr id="35" name="Picture 34" descr="Chart, bar chart&#10;&#10;Description automatically generated">
            <a:extLst>
              <a:ext uri="{FF2B5EF4-FFF2-40B4-BE49-F238E27FC236}">
                <a16:creationId xmlns:a16="http://schemas.microsoft.com/office/drawing/2014/main" id="{F327782C-7801-453A-9C56-49C0F9DDF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127" y="3440498"/>
            <a:ext cx="4760844" cy="3400602"/>
          </a:xfrm>
          <a:prstGeom prst="rect">
            <a:avLst/>
          </a:prstGeom>
        </p:spPr>
      </p:pic>
    </p:spTree>
    <p:extLst>
      <p:ext uri="{BB962C8B-B14F-4D97-AF65-F5344CB8AC3E}">
        <p14:creationId xmlns:p14="http://schemas.microsoft.com/office/powerpoint/2010/main" val="35275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1" name="Rectangle 20">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EB7682ED-A259-4A56-8612-79FD14640380}"/>
              </a:ext>
            </a:extLst>
          </p:cNvPr>
          <p:cNvSpPr>
            <a:spLocks noGrp="1"/>
          </p:cNvSpPr>
          <p:nvPr>
            <p:ph type="title"/>
          </p:nvPr>
        </p:nvSpPr>
        <p:spPr>
          <a:xfrm>
            <a:off x="496112" y="685801"/>
            <a:ext cx="2743200" cy="5105400"/>
          </a:xfrm>
        </p:spPr>
        <p:txBody>
          <a:bodyPr vert="horz" lIns="91440" tIns="45720" rIns="91440" bIns="45720" rtlCol="0" anchor="ctr">
            <a:normAutofit/>
          </a:bodyPr>
          <a:lstStyle/>
          <a:p>
            <a:pPr algn="l"/>
            <a:r>
              <a:rPr lang="en-US" sz="3200" dirty="0">
                <a:solidFill>
                  <a:srgbClr val="FFFFFF"/>
                </a:solidFill>
              </a:rPr>
              <a:t>Preparing for the future</a:t>
            </a:r>
          </a:p>
        </p:txBody>
      </p:sp>
      <p:grpSp>
        <p:nvGrpSpPr>
          <p:cNvPr id="25" name="Group 24">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9"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8" name="TextBox 7">
            <a:extLst>
              <a:ext uri="{FF2B5EF4-FFF2-40B4-BE49-F238E27FC236}">
                <a16:creationId xmlns:a16="http://schemas.microsoft.com/office/drawing/2014/main" id="{FC610E4E-E476-416F-BE77-57D25B8A168A}"/>
              </a:ext>
            </a:extLst>
          </p:cNvPr>
          <p:cNvSpPr txBox="1"/>
          <p:nvPr/>
        </p:nvSpPr>
        <p:spPr>
          <a:xfrm>
            <a:off x="4670223" y="546675"/>
            <a:ext cx="7370966" cy="5161601"/>
          </a:xfrm>
          <a:prstGeom prst="rect">
            <a:avLst/>
          </a:prstGeom>
        </p:spPr>
        <p:txBody>
          <a:bodyPr vert="horz" lIns="91440" tIns="45720" rIns="91440" bIns="45720" rtlCol="0" anchor="ctr">
            <a:noAutofit/>
          </a:bodyPr>
          <a:lstStyle/>
          <a:p>
            <a:pPr marL="285750" indent="-285750">
              <a:lnSpc>
                <a:spcPct val="114000"/>
              </a:lnSpc>
              <a:spcAft>
                <a:spcPts val="600"/>
              </a:spcAft>
              <a:buClr>
                <a:schemeClr val="accent1">
                  <a:lumMod val="75000"/>
                </a:schemeClr>
              </a:buClr>
              <a:buSzPct val="145000"/>
              <a:buFont typeface="Arial"/>
              <a:buChar char="•"/>
            </a:pPr>
            <a:endParaRPr lang="en-US" sz="2000" dirty="0"/>
          </a:p>
          <a:p>
            <a:pPr marL="285750" indent="-285750">
              <a:lnSpc>
                <a:spcPct val="114000"/>
              </a:lnSpc>
              <a:spcAft>
                <a:spcPts val="600"/>
              </a:spcAft>
              <a:buClr>
                <a:schemeClr val="accent1">
                  <a:lumMod val="75000"/>
                </a:schemeClr>
              </a:buClr>
              <a:buSzPct val="145000"/>
              <a:buFont typeface="Arial"/>
              <a:buChar char="•"/>
            </a:pPr>
            <a:r>
              <a:rPr lang="en-US" sz="2000" dirty="0"/>
              <a:t>More than 30 countries have announced hydrogen strategies as part of their path to net zero emissions. EU, Japan and UK wants to become “Hydrogen Superpowers” by 2050.</a:t>
            </a:r>
          </a:p>
          <a:p>
            <a:pPr marL="285750" indent="-285750">
              <a:lnSpc>
                <a:spcPct val="114000"/>
              </a:lnSpc>
              <a:spcAft>
                <a:spcPts val="600"/>
              </a:spcAft>
              <a:buClr>
                <a:schemeClr val="accent1">
                  <a:lumMod val="75000"/>
                </a:schemeClr>
              </a:buClr>
              <a:buSzPct val="145000"/>
              <a:buFont typeface="Arial"/>
              <a:buChar char="•"/>
            </a:pPr>
            <a:r>
              <a:rPr lang="en-US" sz="2000" dirty="0"/>
              <a:t>China </a:t>
            </a:r>
            <a:r>
              <a:rPr lang="en-US" sz="2000" dirty="0" err="1"/>
              <a:t>subsidises</a:t>
            </a:r>
            <a:r>
              <a:rPr lang="en-US" sz="2000" dirty="0"/>
              <a:t> hydrogen fuel cell technology while cutting subsidies for lithium-ion batteries.</a:t>
            </a:r>
          </a:p>
          <a:p>
            <a:pPr marL="285750" indent="-285750">
              <a:lnSpc>
                <a:spcPct val="114000"/>
              </a:lnSpc>
              <a:spcAft>
                <a:spcPts val="600"/>
              </a:spcAft>
              <a:buClr>
                <a:schemeClr val="accent1">
                  <a:lumMod val="75000"/>
                </a:schemeClr>
              </a:buClr>
              <a:buSzPct val="145000"/>
              <a:buFont typeface="Arial"/>
              <a:buChar char="•"/>
            </a:pPr>
            <a:r>
              <a:rPr lang="en-US" sz="2000" dirty="0"/>
              <a:t>The US Department of Energy plans to drastically reduce the cost of renewable or “green” hydrogen by 80% in 10 years. Green hydrogen currently costs $5 per Kg and is inefficient to produce.</a:t>
            </a:r>
          </a:p>
          <a:p>
            <a:pPr marL="285750" indent="-285750">
              <a:lnSpc>
                <a:spcPct val="114000"/>
              </a:lnSpc>
              <a:spcAft>
                <a:spcPts val="600"/>
              </a:spcAft>
              <a:buClr>
                <a:schemeClr val="accent1">
                  <a:lumMod val="75000"/>
                </a:schemeClr>
              </a:buClr>
              <a:buSzPct val="145000"/>
              <a:buFont typeface="Arial"/>
              <a:buChar char="•"/>
            </a:pPr>
            <a:r>
              <a:rPr lang="en-US" sz="2000" dirty="0"/>
              <a:t>With $500bn in global investments expected over the next decade, hydrogen developers think it is the fuel of the future.</a:t>
            </a:r>
          </a:p>
          <a:p>
            <a:pPr marL="285750" indent="-285750">
              <a:lnSpc>
                <a:spcPct val="114000"/>
              </a:lnSpc>
              <a:spcAft>
                <a:spcPts val="600"/>
              </a:spcAft>
              <a:buClr>
                <a:schemeClr val="accent1">
                  <a:lumMod val="75000"/>
                </a:schemeClr>
              </a:buClr>
              <a:buSzPct val="145000"/>
              <a:buFont typeface="Arial"/>
              <a:buChar char="•"/>
            </a:pPr>
            <a:endParaRPr lang="en-US" sz="2000" dirty="0"/>
          </a:p>
        </p:txBody>
      </p:sp>
    </p:spTree>
    <p:extLst>
      <p:ext uri="{BB962C8B-B14F-4D97-AF65-F5344CB8AC3E}">
        <p14:creationId xmlns:p14="http://schemas.microsoft.com/office/powerpoint/2010/main" val="125700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5"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2" name="Rectangle 21">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EB7682ED-A259-4A56-8612-79FD14640380}"/>
              </a:ext>
            </a:extLst>
          </p:cNvPr>
          <p:cNvSpPr>
            <a:spLocks noGrp="1"/>
          </p:cNvSpPr>
          <p:nvPr>
            <p:ph type="title"/>
          </p:nvPr>
        </p:nvSpPr>
        <p:spPr>
          <a:xfrm>
            <a:off x="496112" y="685801"/>
            <a:ext cx="2743200" cy="5105400"/>
          </a:xfrm>
        </p:spPr>
        <p:txBody>
          <a:bodyPr vert="horz" lIns="91440" tIns="45720" rIns="91440" bIns="45720" rtlCol="0" anchor="ctr">
            <a:normAutofit/>
          </a:bodyPr>
          <a:lstStyle/>
          <a:p>
            <a:pPr algn="l"/>
            <a:r>
              <a:rPr lang="en-US" sz="3200">
                <a:solidFill>
                  <a:srgbClr val="FFFFFF"/>
                </a:solidFill>
              </a:rPr>
              <a:t>European Green Deal</a:t>
            </a:r>
          </a:p>
        </p:txBody>
      </p:sp>
      <p:grpSp>
        <p:nvGrpSpPr>
          <p:cNvPr id="26" name="Group 25">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7"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extBox 4">
            <a:extLst>
              <a:ext uri="{FF2B5EF4-FFF2-40B4-BE49-F238E27FC236}">
                <a16:creationId xmlns:a16="http://schemas.microsoft.com/office/drawing/2014/main" id="{7CAC9CE8-C292-4B58-B3CD-298363AD81D4}"/>
              </a:ext>
            </a:extLst>
          </p:cNvPr>
          <p:cNvSpPr txBox="1"/>
          <p:nvPr/>
        </p:nvSpPr>
        <p:spPr>
          <a:xfrm>
            <a:off x="4638260" y="311571"/>
            <a:ext cx="7573195" cy="253915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pPr>
            <a:r>
              <a:rPr lang="en-US" sz="2400" b="1" dirty="0"/>
              <a:t>Vision</a:t>
            </a:r>
            <a:r>
              <a:rPr lang="en-US" sz="2000" b="1" dirty="0"/>
              <a:t>:</a:t>
            </a:r>
            <a:r>
              <a:rPr lang="en-US" sz="2000" dirty="0"/>
              <a:t> EU wants to become a pioneer in the use of hydrogen as an energy carrier</a:t>
            </a:r>
          </a:p>
          <a:p>
            <a:pPr marL="574675" indent="-342900">
              <a:spcBef>
                <a:spcPct val="20000"/>
              </a:spcBef>
              <a:spcAft>
                <a:spcPts val="600"/>
              </a:spcAft>
              <a:buClr>
                <a:schemeClr val="accent1">
                  <a:lumMod val="75000"/>
                </a:schemeClr>
              </a:buClr>
              <a:buSzPct val="145000"/>
              <a:buFont typeface="Wingdings" panose="05000000000000000000" pitchFamily="2" charset="2"/>
              <a:buChar char="Ø"/>
            </a:pPr>
            <a:r>
              <a:rPr lang="en-US" sz="2000" dirty="0"/>
              <a:t>The European Commission presented its hydrogen strategy, the aim of which is to make the widespread use of hydrogen possible by 2050.</a:t>
            </a:r>
          </a:p>
          <a:p>
            <a:pPr marL="574675" indent="-342900">
              <a:spcBef>
                <a:spcPct val="20000"/>
              </a:spcBef>
              <a:spcAft>
                <a:spcPts val="600"/>
              </a:spcAft>
              <a:buClr>
                <a:schemeClr val="accent1">
                  <a:lumMod val="75000"/>
                </a:schemeClr>
              </a:buClr>
              <a:buSzPct val="145000"/>
              <a:buFont typeface="Wingdings" panose="05000000000000000000" pitchFamily="2" charset="2"/>
              <a:buChar char="Ø"/>
            </a:pPr>
            <a:r>
              <a:rPr lang="en-US" sz="2000" dirty="0"/>
              <a:t>Priority is to be given to green hydrogen.</a:t>
            </a:r>
          </a:p>
        </p:txBody>
      </p:sp>
      <p:sp>
        <p:nvSpPr>
          <p:cNvPr id="4" name="Slide Number Placeholder 3">
            <a:extLst>
              <a:ext uri="{FF2B5EF4-FFF2-40B4-BE49-F238E27FC236}">
                <a16:creationId xmlns:a16="http://schemas.microsoft.com/office/drawing/2014/main" id="{3A256AC4-A3FB-4364-AF84-2EE80CD7CDB4}"/>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a:spcAft>
                <a:spcPts val="600"/>
              </a:spcAft>
            </a:pPr>
            <a:fld id="{45292C34-3E5E-4BA5-AF54-F1601B144FB0}"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62313005-2BFD-43DF-BE21-BB9EEC18478C}"/>
              </a:ext>
            </a:extLst>
          </p:cNvPr>
          <p:cNvSpPr txBox="1"/>
          <p:nvPr/>
        </p:nvSpPr>
        <p:spPr>
          <a:xfrm>
            <a:off x="4686892" y="3102953"/>
            <a:ext cx="7505108" cy="3093154"/>
          </a:xfrm>
          <a:prstGeom prst="rect">
            <a:avLst/>
          </a:prstGeom>
          <a:noFill/>
        </p:spPr>
        <p:txBody>
          <a:bodyPr wrap="square">
            <a:spAutoFit/>
          </a:bodyPr>
          <a:lstStyle/>
          <a:p>
            <a:pPr indent="-457200">
              <a:spcAft>
                <a:spcPts val="600"/>
              </a:spcAft>
            </a:pPr>
            <a:r>
              <a:rPr lang="en-US" sz="2000" dirty="0"/>
              <a:t>The EU hydrogen strategy is designed in three phases:</a:t>
            </a:r>
          </a:p>
          <a:p>
            <a:pPr marL="512763" indent="-342900">
              <a:spcAft>
                <a:spcPts val="600"/>
              </a:spcAft>
              <a:buFont typeface="+mj-lt"/>
              <a:buAutoNum type="arabicPeriod"/>
            </a:pPr>
            <a:r>
              <a:rPr lang="en-US" sz="2000" dirty="0"/>
              <a:t>By 2024, the production of green hydrogen should increase to one million tons per year. (For comparison: at present, almost 10 million tons of hydrogen per year are produced in the EU from and with fossil fuels).</a:t>
            </a:r>
          </a:p>
          <a:p>
            <a:pPr marL="512763" indent="-342900">
              <a:spcAft>
                <a:spcPts val="600"/>
              </a:spcAft>
              <a:buFont typeface="+mj-lt"/>
              <a:buAutoNum type="arabicPeriod"/>
            </a:pPr>
            <a:r>
              <a:rPr lang="en-US" sz="2000" dirty="0"/>
              <a:t>By 2030, the production of green hydrogen should increase to ten million tons per year.</a:t>
            </a:r>
          </a:p>
          <a:p>
            <a:pPr marL="512763" indent="-342900">
              <a:spcAft>
                <a:spcPts val="600"/>
              </a:spcAft>
              <a:buFont typeface="+mj-lt"/>
              <a:buAutoNum type="arabicPeriod"/>
            </a:pPr>
            <a:r>
              <a:rPr lang="en-US" sz="2000" dirty="0"/>
              <a:t>From the period between 2030 and 2050, green hydrogen is to be produced on a systemically relevant scale.</a:t>
            </a:r>
          </a:p>
        </p:txBody>
      </p:sp>
    </p:spTree>
    <p:extLst>
      <p:ext uri="{BB962C8B-B14F-4D97-AF65-F5344CB8AC3E}">
        <p14:creationId xmlns:p14="http://schemas.microsoft.com/office/powerpoint/2010/main" val="114236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92444"/>
            <a:ext cx="11573197" cy="724247"/>
          </a:xfrm>
        </p:spPr>
        <p:txBody>
          <a:bodyPr>
            <a:normAutofit fontScale="92500" lnSpcReduction="20000"/>
          </a:bodyPr>
          <a:lstStyle/>
          <a:p>
            <a:r>
              <a:rPr lang="en-US" dirty="0"/>
              <a:t>The business model</a:t>
            </a:r>
          </a:p>
        </p:txBody>
      </p:sp>
      <p:sp>
        <p:nvSpPr>
          <p:cNvPr id="3" name="Rounded Rectangle 4">
            <a:extLst>
              <a:ext uri="{FF2B5EF4-FFF2-40B4-BE49-F238E27FC236}">
                <a16:creationId xmlns:a16="http://schemas.microsoft.com/office/drawing/2014/main" id="{3C1945F9-EC1A-4DC6-94BC-B32747B005FE}"/>
              </a:ext>
            </a:extLst>
          </p:cNvPr>
          <p:cNvSpPr/>
          <p:nvPr/>
        </p:nvSpPr>
        <p:spPr>
          <a:xfrm>
            <a:off x="991460" y="1770566"/>
            <a:ext cx="2560320" cy="428472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7" name="Right Arrow 6">
            <a:extLst>
              <a:ext uri="{FF2B5EF4-FFF2-40B4-BE49-F238E27FC236}">
                <a16:creationId xmlns:a16="http://schemas.microsoft.com/office/drawing/2014/main" id="{DF92240F-9426-4459-961B-946E9397F0BD}"/>
              </a:ext>
            </a:extLst>
          </p:cNvPr>
          <p:cNvSpPr/>
          <p:nvPr/>
        </p:nvSpPr>
        <p:spPr>
          <a:xfrm>
            <a:off x="991459" y="1950834"/>
            <a:ext cx="2286000" cy="1188720"/>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bg1"/>
                </a:solidFill>
                <a:cs typeface="Arial" pitchFamily="34" charset="0"/>
              </a:rPr>
              <a:t>Deployment &amp; financing</a:t>
            </a:r>
            <a:endParaRPr lang="ko-KR" altLang="en-US" sz="2000" b="1" dirty="0">
              <a:solidFill>
                <a:schemeClr val="bg1"/>
              </a:solidFill>
              <a:cs typeface="Arial" pitchFamily="34" charset="0"/>
            </a:endParaRPr>
          </a:p>
        </p:txBody>
      </p:sp>
      <p:sp>
        <p:nvSpPr>
          <p:cNvPr id="9" name="Rounded Rectangle 64">
            <a:extLst>
              <a:ext uri="{FF2B5EF4-FFF2-40B4-BE49-F238E27FC236}">
                <a16:creationId xmlns:a16="http://schemas.microsoft.com/office/drawing/2014/main" id="{E89F2E82-E7EE-4C9E-8597-98FAD43633DD}"/>
              </a:ext>
            </a:extLst>
          </p:cNvPr>
          <p:cNvSpPr/>
          <p:nvPr/>
        </p:nvSpPr>
        <p:spPr>
          <a:xfrm>
            <a:off x="3779514" y="1770566"/>
            <a:ext cx="2560320" cy="4284724"/>
          </a:xfrm>
          <a:prstGeom prst="roundRect">
            <a:avLst>
              <a:gd name="adj" fmla="val 7734"/>
            </a:avLst>
          </a:prstGeom>
          <a:solidFill>
            <a:schemeClr val="bg1"/>
          </a:solidFill>
          <a:ln w="25400">
            <a:solidFill>
              <a:schemeClr val="accent2"/>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13" name="Right Arrow 66">
            <a:extLst>
              <a:ext uri="{FF2B5EF4-FFF2-40B4-BE49-F238E27FC236}">
                <a16:creationId xmlns:a16="http://schemas.microsoft.com/office/drawing/2014/main" id="{1AFC4C71-6016-4497-B259-A0F52845B0DF}"/>
              </a:ext>
            </a:extLst>
          </p:cNvPr>
          <p:cNvSpPr/>
          <p:nvPr/>
        </p:nvSpPr>
        <p:spPr>
          <a:xfrm>
            <a:off x="3824127" y="1950833"/>
            <a:ext cx="2286000" cy="1188720"/>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bg1"/>
                </a:solidFill>
                <a:cs typeface="Arial" pitchFamily="34" charset="0"/>
              </a:rPr>
              <a:t>Supply</a:t>
            </a:r>
            <a:endParaRPr lang="ko-KR" altLang="en-US" sz="2000" b="1" dirty="0">
              <a:solidFill>
                <a:schemeClr val="bg1"/>
              </a:solidFill>
              <a:cs typeface="Arial" pitchFamily="34" charset="0"/>
            </a:endParaRPr>
          </a:p>
        </p:txBody>
      </p:sp>
      <p:sp>
        <p:nvSpPr>
          <p:cNvPr id="15" name="Rounded Rectangle 71">
            <a:extLst>
              <a:ext uri="{FF2B5EF4-FFF2-40B4-BE49-F238E27FC236}">
                <a16:creationId xmlns:a16="http://schemas.microsoft.com/office/drawing/2014/main" id="{7D0BCF7D-5706-4743-9547-30B7A843D0E5}"/>
              </a:ext>
            </a:extLst>
          </p:cNvPr>
          <p:cNvSpPr/>
          <p:nvPr/>
        </p:nvSpPr>
        <p:spPr>
          <a:xfrm>
            <a:off x="6542149" y="1770566"/>
            <a:ext cx="2560320" cy="4284724"/>
          </a:xfrm>
          <a:prstGeom prst="roundRect">
            <a:avLst>
              <a:gd name="adj" fmla="val 7734"/>
            </a:avLst>
          </a:prstGeom>
          <a:solidFill>
            <a:schemeClr val="bg1"/>
          </a:solidFill>
          <a:ln w="25400">
            <a:solidFill>
              <a:schemeClr val="accent3"/>
            </a:solidFill>
          </a:ln>
          <a:effectLst/>
        </p:spPr>
        <p:txBody>
          <a:bodyPr vert="horz" wrap="square" lIns="91440" tIns="45720" rIns="91440" bIns="45720" numCol="1" anchor="t" anchorCtr="0" compatLnSpc="1">
            <a:prstTxWarp prst="textNoShape">
              <a:avLst/>
            </a:prstTxWarp>
          </a:bodyPr>
          <a:lstStyle/>
          <a:p>
            <a:endParaRPr lang="ko-KR" altLang="en-US" sz="2400"/>
          </a:p>
        </p:txBody>
      </p:sp>
      <p:sp>
        <p:nvSpPr>
          <p:cNvPr id="19" name="Right Arrow 73">
            <a:extLst>
              <a:ext uri="{FF2B5EF4-FFF2-40B4-BE49-F238E27FC236}">
                <a16:creationId xmlns:a16="http://schemas.microsoft.com/office/drawing/2014/main" id="{644BAD84-2B0F-440C-8BE1-D05D443EE5F4}"/>
              </a:ext>
            </a:extLst>
          </p:cNvPr>
          <p:cNvSpPr/>
          <p:nvPr/>
        </p:nvSpPr>
        <p:spPr>
          <a:xfrm>
            <a:off x="6594445" y="1950834"/>
            <a:ext cx="2286000" cy="1188720"/>
          </a:xfrm>
          <a:prstGeom prst="rightArrow">
            <a:avLst>
              <a:gd name="adj1" fmla="val 65118"/>
              <a:gd name="adj2" fmla="val 846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Distribution/ Supply Chain</a:t>
            </a:r>
            <a:endParaRPr lang="ko-KR" altLang="en-US" sz="2000" b="1" dirty="0"/>
          </a:p>
        </p:txBody>
      </p:sp>
      <p:sp>
        <p:nvSpPr>
          <p:cNvPr id="21" name="Rounded Rectangle 78">
            <a:extLst>
              <a:ext uri="{FF2B5EF4-FFF2-40B4-BE49-F238E27FC236}">
                <a16:creationId xmlns:a16="http://schemas.microsoft.com/office/drawing/2014/main" id="{676F6070-24AD-4D7E-802B-A6734E33582B}"/>
              </a:ext>
            </a:extLst>
          </p:cNvPr>
          <p:cNvSpPr/>
          <p:nvPr/>
        </p:nvSpPr>
        <p:spPr>
          <a:xfrm>
            <a:off x="9298640" y="1770566"/>
            <a:ext cx="2651760" cy="4284724"/>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25" name="Right Arrow 80">
            <a:extLst>
              <a:ext uri="{FF2B5EF4-FFF2-40B4-BE49-F238E27FC236}">
                <a16:creationId xmlns:a16="http://schemas.microsoft.com/office/drawing/2014/main" id="{73FD92FB-5EC6-4424-B0D6-95F27DFAE786}"/>
              </a:ext>
            </a:extLst>
          </p:cNvPr>
          <p:cNvSpPr/>
          <p:nvPr/>
        </p:nvSpPr>
        <p:spPr>
          <a:xfrm>
            <a:off x="9338984" y="1950833"/>
            <a:ext cx="2286000" cy="1188720"/>
          </a:xfrm>
          <a:prstGeom prst="rightArrow">
            <a:avLst>
              <a:gd name="adj1" fmla="val 65118"/>
              <a:gd name="adj2" fmla="val 8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Demand/ End applications</a:t>
            </a:r>
            <a:endParaRPr lang="ko-KR" altLang="en-US" b="1" dirty="0"/>
          </a:p>
        </p:txBody>
      </p:sp>
      <mc:AlternateContent xmlns:mc="http://schemas.openxmlformats.org/markup-compatibility/2006">
        <mc:Choice xmlns:pslz="http://schemas.microsoft.com/office/powerpoint/2016/slidezoom" Requires="pslz">
          <p:graphicFrame>
            <p:nvGraphicFramePr>
              <p:cNvPr id="36" name="Slide Zoom 35">
                <a:extLst>
                  <a:ext uri="{FF2B5EF4-FFF2-40B4-BE49-F238E27FC236}">
                    <a16:creationId xmlns:a16="http://schemas.microsoft.com/office/drawing/2014/main" id="{311D5ACE-E0AB-4777-9460-4193EA290A16}"/>
                  </a:ext>
                </a:extLst>
              </p:cNvPr>
              <p:cNvGraphicFramePr>
                <a:graphicFrameLocks noChangeAspect="1"/>
              </p:cNvGraphicFramePr>
              <p:nvPr>
                <p:extLst>
                  <p:ext uri="{D42A27DB-BD31-4B8C-83A1-F6EECF244321}">
                    <p14:modId xmlns:p14="http://schemas.microsoft.com/office/powerpoint/2010/main" val="94342428"/>
                  </p:ext>
                </p:extLst>
              </p:nvPr>
            </p:nvGraphicFramePr>
            <p:xfrm>
              <a:off x="-444691" y="3160058"/>
              <a:ext cx="5077204" cy="2895232"/>
            </p:xfrm>
            <a:graphic>
              <a:graphicData uri="http://schemas.microsoft.com/office/powerpoint/2016/slidezoom">
                <pslz:sldZm>
                  <pslz:sldZmObj sldId="1226" cId="2071878355">
                    <pslz:zmPr id="{A42DD5B7-5C6B-4CA1-B48A-EC7E72B4BC04}" transitionDur="1000" showBg="0">
                      <p166:blipFill xmlns:p166="http://schemas.microsoft.com/office/powerpoint/2016/6/main">
                        <a:blip r:embed="rId3"/>
                        <a:stretch>
                          <a:fillRect/>
                        </a:stretch>
                      </p166:blipFill>
                      <p166:spPr xmlns:p166="http://schemas.microsoft.com/office/powerpoint/2016/6/main">
                        <a:xfrm>
                          <a:off x="0" y="0"/>
                          <a:ext cx="5077204" cy="2895232"/>
                        </a:xfrm>
                        <a:prstGeom prst="rect">
                          <a:avLst/>
                        </a:prstGeom>
                      </p166:spPr>
                    </pslz:zmPr>
                  </pslz:sldZmObj>
                </pslz:sldZm>
              </a:graphicData>
            </a:graphic>
          </p:graphicFrame>
        </mc:Choice>
        <mc:Fallback>
          <p:pic>
            <p:nvPicPr>
              <p:cNvPr id="36" name="Slide Zoom 35">
                <a:hlinkClick r:id="rId4" action="ppaction://hlinksldjump"/>
                <a:extLst>
                  <a:ext uri="{FF2B5EF4-FFF2-40B4-BE49-F238E27FC236}">
                    <a16:creationId xmlns:a16="http://schemas.microsoft.com/office/drawing/2014/main" id="{311D5ACE-E0AB-4777-9460-4193EA290A16}"/>
                  </a:ext>
                </a:extLst>
              </p:cNvPr>
              <p:cNvPicPr>
                <a:picLocks noGrp="1" noRot="1" noChangeAspect="1" noMove="1" noResize="1" noEditPoints="1" noAdjustHandles="1" noChangeArrowheads="1" noChangeShapeType="1"/>
              </p:cNvPicPr>
              <p:nvPr/>
            </p:nvPicPr>
            <p:blipFill>
              <a:blip r:embed="rId3"/>
              <a:stretch>
                <a:fillRect/>
              </a:stretch>
            </p:blipFill>
            <p:spPr>
              <a:xfrm>
                <a:off x="-444691" y="3160058"/>
                <a:ext cx="5077204" cy="2895232"/>
              </a:xfrm>
              <a:prstGeom prst="rect">
                <a:avLst/>
              </a:prstGeom>
            </p:spPr>
          </p:pic>
        </mc:Fallback>
      </mc:AlternateContent>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541EDB53-D7F0-4D0D-B1A1-98EDAD9174B3}"/>
                  </a:ext>
                </a:extLst>
              </p:cNvPr>
              <p:cNvGraphicFramePr>
                <a:graphicFrameLocks noChangeAspect="1"/>
              </p:cNvGraphicFramePr>
              <p:nvPr>
                <p:extLst>
                  <p:ext uri="{D42A27DB-BD31-4B8C-83A1-F6EECF244321}">
                    <p14:modId xmlns:p14="http://schemas.microsoft.com/office/powerpoint/2010/main" val="4173234790"/>
                  </p:ext>
                </p:extLst>
              </p:nvPr>
            </p:nvGraphicFramePr>
            <p:xfrm>
              <a:off x="2382899" y="3192203"/>
              <a:ext cx="5021539" cy="2810435"/>
            </p:xfrm>
            <a:graphic>
              <a:graphicData uri="http://schemas.microsoft.com/office/powerpoint/2016/slidezoom">
                <pslz:sldZm>
                  <pslz:sldZmObj sldId="1228" cId="3999224326">
                    <pslz:zmPr id="{BFE90223-3B8F-4A56-B4E5-760372D02077}" transitionDur="1000" showBg="0">
                      <p166:blipFill xmlns:p166="http://schemas.microsoft.com/office/powerpoint/2016/6/main">
                        <a:blip r:embed="rId5"/>
                        <a:stretch>
                          <a:fillRect/>
                        </a:stretch>
                      </p166:blipFill>
                      <p166:spPr xmlns:p166="http://schemas.microsoft.com/office/powerpoint/2016/6/main">
                        <a:xfrm>
                          <a:off x="0" y="0"/>
                          <a:ext cx="5021539" cy="2810435"/>
                        </a:xfrm>
                        <a:prstGeom prst="rect">
                          <a:avLst/>
                        </a:prstGeom>
                      </p166:spPr>
                    </pslz:zmPr>
                  </pslz:sldZmObj>
                </pslz:sldZm>
              </a:graphicData>
            </a:graphic>
          </p:graphicFrame>
        </mc:Choice>
        <mc:Fallback>
          <p:pic>
            <p:nvPicPr>
              <p:cNvPr id="5" name="Slide Zoom 4">
                <a:hlinkClick r:id="rId6" action="ppaction://hlinksldjump"/>
                <a:extLst>
                  <a:ext uri="{FF2B5EF4-FFF2-40B4-BE49-F238E27FC236}">
                    <a16:creationId xmlns:a16="http://schemas.microsoft.com/office/drawing/2014/main" id="{541EDB53-D7F0-4D0D-B1A1-98EDAD9174B3}"/>
                  </a:ext>
                </a:extLst>
              </p:cNvPr>
              <p:cNvPicPr>
                <a:picLocks noGrp="1" noRot="1" noChangeAspect="1" noMove="1" noResize="1" noEditPoints="1" noAdjustHandles="1" noChangeArrowheads="1" noChangeShapeType="1"/>
              </p:cNvPicPr>
              <p:nvPr/>
            </p:nvPicPr>
            <p:blipFill>
              <a:blip r:embed="rId5"/>
              <a:stretch>
                <a:fillRect/>
              </a:stretch>
            </p:blipFill>
            <p:spPr>
              <a:xfrm>
                <a:off x="2382899" y="3192203"/>
                <a:ext cx="5021539" cy="2810435"/>
              </a:xfrm>
              <a:prstGeom prst="rect">
                <a:avLst/>
              </a:prstGeom>
            </p:spPr>
          </p:pic>
        </mc:Fallback>
      </mc:AlternateContent>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1CEBB21F-2033-4BB8-ACC7-824DE075629F}"/>
                  </a:ext>
                </a:extLst>
              </p:cNvPr>
              <p:cNvGraphicFramePr>
                <a:graphicFrameLocks noChangeAspect="1"/>
              </p:cNvGraphicFramePr>
              <p:nvPr>
                <p:extLst>
                  <p:ext uri="{D42A27DB-BD31-4B8C-83A1-F6EECF244321}">
                    <p14:modId xmlns:p14="http://schemas.microsoft.com/office/powerpoint/2010/main" val="2372119076"/>
                  </p:ext>
                </p:extLst>
              </p:nvPr>
            </p:nvGraphicFramePr>
            <p:xfrm>
              <a:off x="5242571" y="3286199"/>
              <a:ext cx="4920205" cy="2767615"/>
            </p:xfrm>
            <a:graphic>
              <a:graphicData uri="http://schemas.microsoft.com/office/powerpoint/2016/slidezoom">
                <pslz:sldZm>
                  <pslz:sldZmObj sldId="1231" cId="1750137462">
                    <pslz:zmPr id="{56122AF5-2E5A-4E53-934F-AC2367D4C0AF}" transitionDur="1000" showBg="0">
                      <p166:blipFill xmlns:p166="http://schemas.microsoft.com/office/powerpoint/2016/6/main">
                        <a:blip r:embed="rId7"/>
                        <a:stretch>
                          <a:fillRect/>
                        </a:stretch>
                      </p166:blipFill>
                      <p166:spPr xmlns:p166="http://schemas.microsoft.com/office/powerpoint/2016/6/main">
                        <a:xfrm>
                          <a:off x="0" y="0"/>
                          <a:ext cx="4920205" cy="2767615"/>
                        </a:xfrm>
                        <a:prstGeom prst="rect">
                          <a:avLst/>
                        </a:prstGeom>
                      </p166:spPr>
                    </pslz:zmPr>
                  </pslz:sldZmObj>
                </pslz:sldZm>
              </a:graphicData>
            </a:graphic>
          </p:graphicFrame>
        </mc:Choice>
        <mc:Fallback>
          <p:pic>
            <p:nvPicPr>
              <p:cNvPr id="8" name="Slide Zoom 7">
                <a:hlinkClick r:id="rId8" action="ppaction://hlinksldjump"/>
                <a:extLst>
                  <a:ext uri="{FF2B5EF4-FFF2-40B4-BE49-F238E27FC236}">
                    <a16:creationId xmlns:a16="http://schemas.microsoft.com/office/drawing/2014/main" id="{1CEBB21F-2033-4BB8-ACC7-824DE075629F}"/>
                  </a:ext>
                </a:extLst>
              </p:cNvPr>
              <p:cNvPicPr>
                <a:picLocks noGrp="1" noRot="1" noChangeAspect="1" noMove="1" noResize="1" noEditPoints="1" noAdjustHandles="1" noChangeArrowheads="1" noChangeShapeType="1"/>
              </p:cNvPicPr>
              <p:nvPr/>
            </p:nvPicPr>
            <p:blipFill>
              <a:blip r:embed="rId7"/>
              <a:stretch>
                <a:fillRect/>
              </a:stretch>
            </p:blipFill>
            <p:spPr>
              <a:xfrm>
                <a:off x="5242571" y="3286199"/>
                <a:ext cx="4920205" cy="2767615"/>
              </a:xfrm>
              <a:prstGeom prst="rect">
                <a:avLst/>
              </a:prstGeom>
            </p:spPr>
          </p:pic>
        </mc:Fallback>
      </mc:AlternateContent>
      <mc:AlternateContent xmlns:mc="http://schemas.openxmlformats.org/markup-compatibility/2006">
        <mc:Choice xmlns:pslz="http://schemas.microsoft.com/office/powerpoint/2016/slidezoom" Requires="pslz">
          <p:graphicFrame>
            <p:nvGraphicFramePr>
              <p:cNvPr id="11" name="Slide Zoom 10">
                <a:extLst>
                  <a:ext uri="{FF2B5EF4-FFF2-40B4-BE49-F238E27FC236}">
                    <a16:creationId xmlns:a16="http://schemas.microsoft.com/office/drawing/2014/main" id="{992DE9C1-446F-4C1B-B9D9-E917E9A51590}"/>
                  </a:ext>
                </a:extLst>
              </p:cNvPr>
              <p:cNvGraphicFramePr>
                <a:graphicFrameLocks noChangeAspect="1"/>
              </p:cNvGraphicFramePr>
              <p:nvPr>
                <p:extLst>
                  <p:ext uri="{D42A27DB-BD31-4B8C-83A1-F6EECF244321}">
                    <p14:modId xmlns:p14="http://schemas.microsoft.com/office/powerpoint/2010/main" val="2089926341"/>
                  </p:ext>
                </p:extLst>
              </p:nvPr>
            </p:nvGraphicFramePr>
            <p:xfrm>
              <a:off x="8000164" y="3284723"/>
              <a:ext cx="4831849" cy="2717915"/>
            </p:xfrm>
            <a:graphic>
              <a:graphicData uri="http://schemas.microsoft.com/office/powerpoint/2016/slidezoom">
                <pslz:sldZm>
                  <pslz:sldZmObj sldId="1230" cId="1033132323">
                    <pslz:zmPr id="{0115AF07-7F33-4D23-AA23-CF77C9948A3A}" transitionDur="1000" showBg="0">
                      <p166:blipFill xmlns:p166="http://schemas.microsoft.com/office/powerpoint/2016/6/main">
                        <a:blip r:embed="rId9"/>
                        <a:stretch>
                          <a:fillRect/>
                        </a:stretch>
                      </p166:blipFill>
                      <p166:spPr xmlns:p166="http://schemas.microsoft.com/office/powerpoint/2016/6/main">
                        <a:xfrm>
                          <a:off x="0" y="0"/>
                          <a:ext cx="4831849" cy="2717915"/>
                        </a:xfrm>
                        <a:prstGeom prst="rect">
                          <a:avLst/>
                        </a:prstGeom>
                      </p166:spPr>
                    </pslz:zmPr>
                  </pslz:sldZmObj>
                </pslz:sldZm>
              </a:graphicData>
            </a:graphic>
          </p:graphicFrame>
        </mc:Choice>
        <mc:Fallback>
          <p:pic>
            <p:nvPicPr>
              <p:cNvPr id="11" name="Slide Zoom 10">
                <a:hlinkClick r:id="rId10" action="ppaction://hlinksldjump"/>
                <a:extLst>
                  <a:ext uri="{FF2B5EF4-FFF2-40B4-BE49-F238E27FC236}">
                    <a16:creationId xmlns:a16="http://schemas.microsoft.com/office/drawing/2014/main" id="{992DE9C1-446F-4C1B-B9D9-E917E9A51590}"/>
                  </a:ext>
                </a:extLst>
              </p:cNvPr>
              <p:cNvPicPr>
                <a:picLocks noGrp="1" noRot="1" noChangeAspect="1" noMove="1" noResize="1" noEditPoints="1" noAdjustHandles="1" noChangeArrowheads="1" noChangeShapeType="1"/>
              </p:cNvPicPr>
              <p:nvPr/>
            </p:nvPicPr>
            <p:blipFill>
              <a:blip r:embed="rId9"/>
              <a:stretch>
                <a:fillRect/>
              </a:stretch>
            </p:blipFill>
            <p:spPr>
              <a:xfrm>
                <a:off x="8000164" y="3284723"/>
                <a:ext cx="4831849" cy="2717915"/>
              </a:xfrm>
              <a:prstGeom prst="rect">
                <a:avLst/>
              </a:prstGeom>
            </p:spPr>
          </p:pic>
        </mc:Fallback>
      </mc:AlternateContent>
    </p:spTree>
    <p:extLst>
      <p:ext uri="{BB962C8B-B14F-4D97-AF65-F5344CB8AC3E}">
        <p14:creationId xmlns:p14="http://schemas.microsoft.com/office/powerpoint/2010/main" val="383304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C1771672-73B3-409E-B796-9277375053C3}"/>
              </a:ext>
            </a:extLst>
          </p:cNvPr>
          <p:cNvSpPr>
            <a:spLocks noGrp="1"/>
          </p:cNvSpPr>
          <p:nvPr>
            <p:ph type="sldNum" sz="quarter" idx="12"/>
          </p:nvPr>
        </p:nvSpPr>
        <p:spPr/>
        <p:txBody>
          <a:bodyPr/>
          <a:lstStyle/>
          <a:p>
            <a:fld id="{45292C34-3E5E-4BA5-AF54-F1601B144FB0}" type="slidenum">
              <a:rPr lang="en-US" smtClean="0"/>
              <a:pPr/>
              <a:t>7</a:t>
            </a:fld>
            <a:endParaRPr lang="en-US"/>
          </a:p>
        </p:txBody>
      </p:sp>
      <p:sp>
        <p:nvSpPr>
          <p:cNvPr id="2" name="Title 1" hidden="1">
            <a:extLst>
              <a:ext uri="{FF2B5EF4-FFF2-40B4-BE49-F238E27FC236}">
                <a16:creationId xmlns:a16="http://schemas.microsoft.com/office/drawing/2014/main" id="{2C0DAB5F-C6B4-4C43-9AA2-3010E87F76D0}"/>
              </a:ext>
            </a:extLst>
          </p:cNvPr>
          <p:cNvSpPr>
            <a:spLocks noGrp="1"/>
          </p:cNvSpPr>
          <p:nvPr>
            <p:ph type="title" idx="4294967295"/>
          </p:nvPr>
        </p:nvSpPr>
        <p:spPr>
          <a:xfrm>
            <a:off x="1919288" y="0"/>
            <a:ext cx="10272712" cy="1244600"/>
          </a:xfrm>
        </p:spPr>
        <p:txBody>
          <a:bodyPr/>
          <a:lstStyle/>
          <a:p>
            <a:r>
              <a:rPr lang="en-US" dirty="0"/>
              <a:t>The business model</a:t>
            </a:r>
          </a:p>
        </p:txBody>
      </p:sp>
      <p:sp>
        <p:nvSpPr>
          <p:cNvPr id="7" name="Rounded Rectangle 4">
            <a:extLst>
              <a:ext uri="{FF2B5EF4-FFF2-40B4-BE49-F238E27FC236}">
                <a16:creationId xmlns:a16="http://schemas.microsoft.com/office/drawing/2014/main" id="{7ACBD14F-0B64-4D2D-9B9F-A8783325A26A}"/>
              </a:ext>
            </a:extLst>
          </p:cNvPr>
          <p:cNvSpPr/>
          <p:nvPr/>
        </p:nvSpPr>
        <p:spPr>
          <a:xfrm>
            <a:off x="3543300" y="53788"/>
            <a:ext cx="5963771" cy="6750423"/>
          </a:xfrm>
          <a:prstGeom prst="roundRect">
            <a:avLst>
              <a:gd name="adj" fmla="val 7734"/>
            </a:avLst>
          </a:pr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10" name="TextBox 9">
            <a:extLst>
              <a:ext uri="{FF2B5EF4-FFF2-40B4-BE49-F238E27FC236}">
                <a16:creationId xmlns:a16="http://schemas.microsoft.com/office/drawing/2014/main" id="{005DB0A0-8409-4620-802C-B1E2357B1618}"/>
              </a:ext>
            </a:extLst>
          </p:cNvPr>
          <p:cNvSpPr txBox="1"/>
          <p:nvPr/>
        </p:nvSpPr>
        <p:spPr>
          <a:xfrm>
            <a:off x="3487540" y="504426"/>
            <a:ext cx="6082208" cy="2331407"/>
          </a:xfrm>
          <a:prstGeom prst="rect">
            <a:avLst/>
          </a:prstGeom>
          <a:noFill/>
        </p:spPr>
        <p:txBody>
          <a:bodyPr wrap="square" rtlCol="0">
            <a:spAutoFit/>
          </a:bodyPr>
          <a:lstStyle/>
          <a:p>
            <a:pPr marL="228600" indent="-228600">
              <a:lnSpc>
                <a:spcPct val="114000"/>
              </a:lnSpc>
              <a:spcAft>
                <a:spcPts val="600"/>
              </a:spcAft>
              <a:buFont typeface="Arial" panose="020B0604020202020204" pitchFamily="34" charset="0"/>
              <a:buChar char="•"/>
            </a:pPr>
            <a:r>
              <a:rPr lang="en-US" altLang="ko-KR" sz="2000" dirty="0">
                <a:solidFill>
                  <a:schemeClr val="tx1">
                    <a:lumMod val="75000"/>
                    <a:lumOff val="25000"/>
                  </a:schemeClr>
                </a:solidFill>
                <a:cs typeface="Arial" pitchFamily="34" charset="0"/>
              </a:rPr>
              <a:t>Tremendous momentum exists, with over 200 projects announced worldwide.</a:t>
            </a:r>
          </a:p>
          <a:p>
            <a:pPr marL="228600" indent="-228600">
              <a:lnSpc>
                <a:spcPct val="114000"/>
              </a:lnSpc>
              <a:spcAft>
                <a:spcPts val="600"/>
              </a:spcAft>
              <a:buFont typeface="Arial" panose="020B0604020202020204" pitchFamily="34" charset="0"/>
              <a:buChar char="•"/>
            </a:pPr>
            <a:r>
              <a:rPr lang="en-US" altLang="ko-KR" sz="2000" dirty="0">
                <a:solidFill>
                  <a:schemeClr val="tx1">
                    <a:lumMod val="75000"/>
                    <a:lumOff val="25000"/>
                  </a:schemeClr>
                </a:solidFill>
                <a:cs typeface="Arial" pitchFamily="34" charset="0"/>
              </a:rPr>
              <a:t>More than $500bn in global investments expected over the next decade.</a:t>
            </a:r>
          </a:p>
          <a:p>
            <a:pPr marL="228600" indent="-228600">
              <a:lnSpc>
                <a:spcPct val="114000"/>
              </a:lnSpc>
              <a:spcAft>
                <a:spcPts val="600"/>
              </a:spcAft>
              <a:buFont typeface="Arial" panose="020B0604020202020204" pitchFamily="34" charset="0"/>
              <a:buChar char="•"/>
            </a:pPr>
            <a:r>
              <a:rPr lang="en-US" altLang="ko-KR" sz="2000" dirty="0">
                <a:solidFill>
                  <a:schemeClr val="tx1">
                    <a:lumMod val="75000"/>
                    <a:lumOff val="25000"/>
                  </a:schemeClr>
                </a:solidFill>
                <a:cs typeface="Arial" pitchFamily="34" charset="0"/>
              </a:rPr>
              <a:t>Regulation and government support drive this momentum.</a:t>
            </a:r>
            <a:endParaRPr lang="en-US" altLang="ko-KR" sz="2000" dirty="0">
              <a:solidFill>
                <a:schemeClr val="tx1">
                  <a:lumMod val="65000"/>
                  <a:lumOff val="35000"/>
                </a:schemeClr>
              </a:solidFill>
              <a:cs typeface="Arial" pitchFamily="34" charset="0"/>
            </a:endParaRPr>
          </a:p>
        </p:txBody>
      </p:sp>
      <p:pic>
        <p:nvPicPr>
          <p:cNvPr id="17" name="Picture 16">
            <a:extLst>
              <a:ext uri="{FF2B5EF4-FFF2-40B4-BE49-F238E27FC236}">
                <a16:creationId xmlns:a16="http://schemas.microsoft.com/office/drawing/2014/main" id="{3732E568-4EC3-4170-B0DA-89DE8EDFD0AD}"/>
              </a:ext>
            </a:extLst>
          </p:cNvPr>
          <p:cNvPicPr>
            <a:picLocks noChangeAspect="1"/>
          </p:cNvPicPr>
          <p:nvPr/>
        </p:nvPicPr>
        <p:blipFill>
          <a:blip r:embed="rId3"/>
          <a:stretch>
            <a:fillRect/>
          </a:stretch>
        </p:blipFill>
        <p:spPr>
          <a:xfrm>
            <a:off x="3487540" y="3488605"/>
            <a:ext cx="6019531" cy="3250310"/>
          </a:xfrm>
          <a:prstGeom prst="rect">
            <a:avLst/>
          </a:prstGeom>
        </p:spPr>
      </p:pic>
      <p:sp>
        <p:nvSpPr>
          <p:cNvPr id="18" name="Content Placeholder 2">
            <a:extLst>
              <a:ext uri="{FF2B5EF4-FFF2-40B4-BE49-F238E27FC236}">
                <a16:creationId xmlns:a16="http://schemas.microsoft.com/office/drawing/2014/main" id="{C31AE430-F5CF-4FC4-8656-A3706C17B8E8}"/>
              </a:ext>
            </a:extLst>
          </p:cNvPr>
          <p:cNvSpPr txBox="1">
            <a:spLocks/>
          </p:cNvSpPr>
          <p:nvPr/>
        </p:nvSpPr>
        <p:spPr>
          <a:xfrm>
            <a:off x="4307537" y="3663077"/>
            <a:ext cx="3922060" cy="444999"/>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000000"/>
                </a:solidFill>
                <a:latin typeface="Calibri"/>
              </a:rPr>
              <a:t>Cumulative Projects planned for 2020 - 2040</a:t>
            </a:r>
            <a:endParaRPr lang="fr-BE" sz="1800" dirty="0"/>
          </a:p>
        </p:txBody>
      </p:sp>
    </p:spTree>
    <p:extLst>
      <p:ext uri="{BB962C8B-B14F-4D97-AF65-F5344CB8AC3E}">
        <p14:creationId xmlns:p14="http://schemas.microsoft.com/office/powerpoint/2010/main" val="207187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C1771672-73B3-409E-B796-9277375053C3}"/>
              </a:ext>
            </a:extLst>
          </p:cNvPr>
          <p:cNvSpPr>
            <a:spLocks noGrp="1"/>
          </p:cNvSpPr>
          <p:nvPr>
            <p:ph type="sldNum" sz="quarter" idx="12"/>
          </p:nvPr>
        </p:nvSpPr>
        <p:spPr/>
        <p:txBody>
          <a:bodyPr/>
          <a:lstStyle/>
          <a:p>
            <a:fld id="{45292C34-3E5E-4BA5-AF54-F1601B144FB0}" type="slidenum">
              <a:rPr lang="en-US" smtClean="0"/>
              <a:pPr/>
              <a:t>8</a:t>
            </a:fld>
            <a:endParaRPr lang="en-US"/>
          </a:p>
        </p:txBody>
      </p:sp>
      <p:sp>
        <p:nvSpPr>
          <p:cNvPr id="2" name="Title 1" hidden="1">
            <a:extLst>
              <a:ext uri="{FF2B5EF4-FFF2-40B4-BE49-F238E27FC236}">
                <a16:creationId xmlns:a16="http://schemas.microsoft.com/office/drawing/2014/main" id="{2C0DAB5F-C6B4-4C43-9AA2-3010E87F76D0}"/>
              </a:ext>
            </a:extLst>
          </p:cNvPr>
          <p:cNvSpPr>
            <a:spLocks noGrp="1"/>
          </p:cNvSpPr>
          <p:nvPr>
            <p:ph type="title" idx="4294967295"/>
          </p:nvPr>
        </p:nvSpPr>
        <p:spPr>
          <a:xfrm>
            <a:off x="1919288" y="0"/>
            <a:ext cx="10272712" cy="1244600"/>
          </a:xfrm>
        </p:spPr>
        <p:txBody>
          <a:bodyPr/>
          <a:lstStyle/>
          <a:p>
            <a:r>
              <a:rPr lang="en-US" dirty="0"/>
              <a:t>The business model</a:t>
            </a:r>
          </a:p>
        </p:txBody>
      </p:sp>
      <p:sp>
        <p:nvSpPr>
          <p:cNvPr id="7" name="Rounded Rectangle 4">
            <a:extLst>
              <a:ext uri="{FF2B5EF4-FFF2-40B4-BE49-F238E27FC236}">
                <a16:creationId xmlns:a16="http://schemas.microsoft.com/office/drawing/2014/main" id="{7ACBD14F-0B64-4D2D-9B9F-A8783325A26A}"/>
              </a:ext>
            </a:extLst>
          </p:cNvPr>
          <p:cNvSpPr/>
          <p:nvPr/>
        </p:nvSpPr>
        <p:spPr>
          <a:xfrm>
            <a:off x="3543300" y="53788"/>
            <a:ext cx="5963771" cy="6750423"/>
          </a:xfrm>
          <a:prstGeom prst="roundRect">
            <a:avLst>
              <a:gd name="adj" fmla="val 7734"/>
            </a:avLst>
          </a:pr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ko-KR" altLang="en-US" sz="2700">
              <a:ln>
                <a:solidFill>
                  <a:srgbClr val="FFC000"/>
                </a:solidFill>
              </a:ln>
            </a:endParaRPr>
          </a:p>
        </p:txBody>
      </p:sp>
      <p:sp>
        <p:nvSpPr>
          <p:cNvPr id="10" name="TextBox 9">
            <a:extLst>
              <a:ext uri="{FF2B5EF4-FFF2-40B4-BE49-F238E27FC236}">
                <a16:creationId xmlns:a16="http://schemas.microsoft.com/office/drawing/2014/main" id="{005DB0A0-8409-4620-802C-B1E2357B1618}"/>
              </a:ext>
            </a:extLst>
          </p:cNvPr>
          <p:cNvSpPr txBox="1"/>
          <p:nvPr/>
        </p:nvSpPr>
        <p:spPr>
          <a:xfrm>
            <a:off x="3487540" y="504426"/>
            <a:ext cx="6082208" cy="4391459"/>
          </a:xfrm>
          <a:prstGeom prst="rect">
            <a:avLst/>
          </a:prstGeom>
          <a:noFill/>
        </p:spPr>
        <p:txBody>
          <a:bodyPr wrap="square" rtlCol="0">
            <a:spAutoFit/>
          </a:bodyPr>
          <a:lstStyle/>
          <a:p>
            <a:pPr>
              <a:lnSpc>
                <a:spcPct val="114000"/>
              </a:lnSpc>
              <a:spcAft>
                <a:spcPts val="1200"/>
              </a:spcAft>
            </a:pPr>
            <a:endParaRPr lang="en-US" altLang="ko-KR" sz="2200" dirty="0">
              <a:solidFill>
                <a:schemeClr val="tx1">
                  <a:lumMod val="75000"/>
                  <a:lumOff val="25000"/>
                </a:schemeClr>
              </a:solidFill>
              <a:cs typeface="Arial" pitchFamily="34" charset="0"/>
            </a:endParaRPr>
          </a:p>
          <a:p>
            <a:pPr marL="228600" indent="-228600">
              <a:lnSpc>
                <a:spcPct val="114000"/>
              </a:lnSpc>
              <a:spcAft>
                <a:spcPts val="1200"/>
              </a:spcAft>
              <a:buFont typeface="Arial" panose="020B0604020202020204" pitchFamily="34" charset="0"/>
              <a:buChar char="•"/>
            </a:pPr>
            <a:r>
              <a:rPr lang="en-US" altLang="ko-KR" sz="2200" dirty="0">
                <a:solidFill>
                  <a:schemeClr val="tx1">
                    <a:lumMod val="75000"/>
                    <a:lumOff val="25000"/>
                  </a:schemeClr>
                </a:solidFill>
                <a:cs typeface="Arial" pitchFamily="34" charset="0"/>
              </a:rPr>
              <a:t>Even  after  considering  the  needs  for  electricity,  remains a substantial volume surplus of renewable energy that can generate green hydrogen  in  Europe:  around  450  </a:t>
            </a:r>
            <a:r>
              <a:rPr lang="en-US" altLang="ko-KR" sz="2200" dirty="0" err="1">
                <a:solidFill>
                  <a:schemeClr val="tx1">
                    <a:lumMod val="75000"/>
                    <a:lumOff val="25000"/>
                  </a:schemeClr>
                </a:solidFill>
                <a:cs typeface="Arial" pitchFamily="34" charset="0"/>
              </a:rPr>
              <a:t>TWh</a:t>
            </a:r>
            <a:r>
              <a:rPr lang="en-US" altLang="ko-KR" sz="2200" dirty="0">
                <a:solidFill>
                  <a:schemeClr val="tx1">
                    <a:lumMod val="75000"/>
                    <a:lumOff val="25000"/>
                  </a:schemeClr>
                </a:solidFill>
                <a:cs typeface="Arial" pitchFamily="34" charset="0"/>
              </a:rPr>
              <a:t>  in  2030,  2,100  </a:t>
            </a:r>
            <a:r>
              <a:rPr lang="en-US" altLang="ko-KR" sz="2200" dirty="0" err="1">
                <a:solidFill>
                  <a:schemeClr val="tx1">
                    <a:lumMod val="75000"/>
                    <a:lumOff val="25000"/>
                  </a:schemeClr>
                </a:solidFill>
                <a:cs typeface="Arial" pitchFamily="34" charset="0"/>
              </a:rPr>
              <a:t>TWh</a:t>
            </a:r>
            <a:r>
              <a:rPr lang="en-US" altLang="ko-KR" sz="2200" dirty="0">
                <a:solidFill>
                  <a:schemeClr val="tx1">
                    <a:lumMod val="75000"/>
                    <a:lumOff val="25000"/>
                  </a:schemeClr>
                </a:solidFill>
                <a:cs typeface="Arial" pitchFamily="34" charset="0"/>
              </a:rPr>
              <a:t>  in  2040,  and  4,000  </a:t>
            </a:r>
            <a:r>
              <a:rPr lang="en-US" altLang="ko-KR" sz="2200" dirty="0" err="1">
                <a:solidFill>
                  <a:schemeClr val="tx1">
                    <a:lumMod val="75000"/>
                    <a:lumOff val="25000"/>
                  </a:schemeClr>
                </a:solidFill>
                <a:cs typeface="Arial" pitchFamily="34" charset="0"/>
              </a:rPr>
              <a:t>TWh</a:t>
            </a:r>
            <a:r>
              <a:rPr lang="en-US" altLang="ko-KR" sz="2200" dirty="0">
                <a:solidFill>
                  <a:schemeClr val="tx1">
                    <a:lumMod val="75000"/>
                    <a:lumOff val="25000"/>
                  </a:schemeClr>
                </a:solidFill>
                <a:cs typeface="Arial" pitchFamily="34" charset="0"/>
              </a:rPr>
              <a:t> in 2050.</a:t>
            </a:r>
          </a:p>
          <a:p>
            <a:pPr marL="228600" indent="-228600">
              <a:lnSpc>
                <a:spcPct val="114000"/>
              </a:lnSpc>
              <a:spcAft>
                <a:spcPts val="1200"/>
              </a:spcAft>
              <a:buFont typeface="Arial" panose="020B0604020202020204" pitchFamily="34" charset="0"/>
              <a:buChar char="•"/>
            </a:pPr>
            <a:r>
              <a:rPr lang="en-US" altLang="ko-KR" sz="2200" dirty="0">
                <a:solidFill>
                  <a:schemeClr val="tx1">
                    <a:lumMod val="65000"/>
                    <a:lumOff val="35000"/>
                  </a:schemeClr>
                </a:solidFill>
                <a:cs typeface="Arial" pitchFamily="34" charset="0"/>
              </a:rPr>
              <a:t>Renewable hydrogen could break even with gray H2 before 2030 in optimal regions</a:t>
            </a:r>
          </a:p>
          <a:p>
            <a:pPr marL="228600" indent="-228600">
              <a:lnSpc>
                <a:spcPct val="114000"/>
              </a:lnSpc>
              <a:spcAft>
                <a:spcPts val="1200"/>
              </a:spcAft>
              <a:buFont typeface="Arial" panose="020B0604020202020204" pitchFamily="34" charset="0"/>
              <a:buChar char="•"/>
            </a:pPr>
            <a:r>
              <a:rPr lang="en-US" altLang="ko-KR" sz="2200" dirty="0" err="1">
                <a:solidFill>
                  <a:schemeClr val="tx1">
                    <a:lumMod val="65000"/>
                    <a:lumOff val="35000"/>
                  </a:schemeClr>
                </a:solidFill>
                <a:cs typeface="Arial" pitchFamily="34" charset="0"/>
              </a:rPr>
              <a:t>Electrolyzer</a:t>
            </a:r>
            <a:r>
              <a:rPr lang="en-US" altLang="ko-KR" sz="2200" dirty="0">
                <a:solidFill>
                  <a:schemeClr val="tx1">
                    <a:lumMod val="65000"/>
                    <a:lumOff val="35000"/>
                  </a:schemeClr>
                </a:solidFill>
                <a:cs typeface="Arial" pitchFamily="34" charset="0"/>
              </a:rPr>
              <a:t> capex savings can reduce costs quickly in a rapid global scale-up </a:t>
            </a:r>
          </a:p>
        </p:txBody>
      </p:sp>
    </p:spTree>
    <p:extLst>
      <p:ext uri="{BB962C8B-B14F-4D97-AF65-F5344CB8AC3E}">
        <p14:creationId xmlns:p14="http://schemas.microsoft.com/office/powerpoint/2010/main" val="399922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C1771672-73B3-409E-B796-9277375053C3}"/>
              </a:ext>
            </a:extLst>
          </p:cNvPr>
          <p:cNvSpPr>
            <a:spLocks noGrp="1"/>
          </p:cNvSpPr>
          <p:nvPr>
            <p:ph type="sldNum" sz="quarter" idx="12"/>
          </p:nvPr>
        </p:nvSpPr>
        <p:spPr/>
        <p:txBody>
          <a:bodyPr/>
          <a:lstStyle/>
          <a:p>
            <a:fld id="{45292C34-3E5E-4BA5-AF54-F1601B144FB0}" type="slidenum">
              <a:rPr lang="en-US" smtClean="0"/>
              <a:pPr/>
              <a:t>9</a:t>
            </a:fld>
            <a:endParaRPr lang="en-US"/>
          </a:p>
        </p:txBody>
      </p:sp>
      <p:sp>
        <p:nvSpPr>
          <p:cNvPr id="2" name="Title 1" hidden="1">
            <a:extLst>
              <a:ext uri="{FF2B5EF4-FFF2-40B4-BE49-F238E27FC236}">
                <a16:creationId xmlns:a16="http://schemas.microsoft.com/office/drawing/2014/main" id="{2C0DAB5F-C6B4-4C43-9AA2-3010E87F76D0}"/>
              </a:ext>
            </a:extLst>
          </p:cNvPr>
          <p:cNvSpPr>
            <a:spLocks noGrp="1"/>
          </p:cNvSpPr>
          <p:nvPr>
            <p:ph type="title" idx="4294967295"/>
          </p:nvPr>
        </p:nvSpPr>
        <p:spPr>
          <a:xfrm>
            <a:off x="1919288" y="0"/>
            <a:ext cx="10272712" cy="1244600"/>
          </a:xfrm>
        </p:spPr>
        <p:txBody>
          <a:bodyPr/>
          <a:lstStyle/>
          <a:p>
            <a:r>
              <a:rPr lang="en-US" dirty="0"/>
              <a:t>The business model</a:t>
            </a:r>
          </a:p>
        </p:txBody>
      </p:sp>
      <p:sp>
        <p:nvSpPr>
          <p:cNvPr id="7" name="Rounded Rectangle 4">
            <a:extLst>
              <a:ext uri="{FF2B5EF4-FFF2-40B4-BE49-F238E27FC236}">
                <a16:creationId xmlns:a16="http://schemas.microsoft.com/office/drawing/2014/main" id="{7ACBD14F-0B64-4D2D-9B9F-A8783325A26A}"/>
              </a:ext>
            </a:extLst>
          </p:cNvPr>
          <p:cNvSpPr/>
          <p:nvPr/>
        </p:nvSpPr>
        <p:spPr>
          <a:xfrm>
            <a:off x="3543300" y="47065"/>
            <a:ext cx="5963771" cy="6750423"/>
          </a:xfrm>
          <a:prstGeom prst="roundRect">
            <a:avLst>
              <a:gd name="adj" fmla="val 7734"/>
            </a:avLst>
          </a:prstGeom>
          <a:solidFill>
            <a:schemeClr val="bg1"/>
          </a:solidFill>
          <a:ln w="25400">
            <a:noFill/>
          </a:ln>
          <a:effectLst/>
        </p:spPr>
        <p:txBody>
          <a:bodyPr vert="horz" wrap="square" lIns="91440" tIns="45720" rIns="91440" bIns="45720" numCol="1" anchor="t" anchorCtr="0" compatLnSpc="1">
            <a:prstTxWarp prst="textNoShape">
              <a:avLst/>
            </a:prstTxWarp>
          </a:bodyPr>
          <a:lstStyle/>
          <a:p>
            <a:endParaRPr lang="ko-KR" altLang="en-US" sz="2700">
              <a:ln>
                <a:solidFill>
                  <a:srgbClr val="FFC000"/>
                </a:solidFill>
              </a:ln>
            </a:endParaRPr>
          </a:p>
        </p:txBody>
      </p:sp>
      <p:sp>
        <p:nvSpPr>
          <p:cNvPr id="10" name="TextBox 9">
            <a:extLst>
              <a:ext uri="{FF2B5EF4-FFF2-40B4-BE49-F238E27FC236}">
                <a16:creationId xmlns:a16="http://schemas.microsoft.com/office/drawing/2014/main" id="{005DB0A0-8409-4620-802C-B1E2357B1618}"/>
              </a:ext>
            </a:extLst>
          </p:cNvPr>
          <p:cNvSpPr txBox="1"/>
          <p:nvPr/>
        </p:nvSpPr>
        <p:spPr>
          <a:xfrm>
            <a:off x="3484081" y="141355"/>
            <a:ext cx="6082208" cy="2057486"/>
          </a:xfrm>
          <a:prstGeom prst="rect">
            <a:avLst/>
          </a:prstGeom>
          <a:noFill/>
        </p:spPr>
        <p:txBody>
          <a:bodyPr wrap="square" rtlCol="0">
            <a:spAutoFit/>
          </a:bodyPr>
          <a:lstStyle/>
          <a:p>
            <a:pPr marL="228600" indent="-228600">
              <a:lnSpc>
                <a:spcPct val="114000"/>
              </a:lnSpc>
              <a:spcAft>
                <a:spcPts val="600"/>
              </a:spcAft>
              <a:buFont typeface="Arial" panose="020B0604020202020204" pitchFamily="34" charset="0"/>
              <a:buChar char="•"/>
            </a:pPr>
            <a:r>
              <a:rPr lang="en-US" altLang="ko-KR" sz="2000" dirty="0">
                <a:solidFill>
                  <a:schemeClr val="tx1">
                    <a:lumMod val="75000"/>
                    <a:lumOff val="25000"/>
                  </a:schemeClr>
                </a:solidFill>
                <a:cs typeface="Arial" pitchFamily="34" charset="0"/>
              </a:rPr>
              <a:t>The optimal H</a:t>
            </a:r>
            <a:r>
              <a:rPr lang="en-US" altLang="ko-KR" sz="2000" baseline="-25000" dirty="0">
                <a:solidFill>
                  <a:schemeClr val="tx1">
                    <a:lumMod val="75000"/>
                    <a:lumOff val="25000"/>
                  </a:schemeClr>
                </a:solidFill>
                <a:cs typeface="Arial" pitchFamily="34" charset="0"/>
              </a:rPr>
              <a:t>2</a:t>
            </a:r>
            <a:r>
              <a:rPr lang="en-US" altLang="ko-KR" sz="2000" dirty="0">
                <a:solidFill>
                  <a:schemeClr val="tx1">
                    <a:lumMod val="75000"/>
                    <a:lumOff val="25000"/>
                  </a:schemeClr>
                </a:solidFill>
                <a:cs typeface="Arial" pitchFamily="34" charset="0"/>
              </a:rPr>
              <a:t> transport mode will vary by distance, terrain and end-use</a:t>
            </a:r>
            <a:r>
              <a:rPr lang="el-GR" altLang="ko-KR" sz="2000" dirty="0">
                <a:solidFill>
                  <a:schemeClr val="tx1">
                    <a:lumMod val="75000"/>
                    <a:lumOff val="25000"/>
                  </a:schemeClr>
                </a:solidFill>
                <a:cs typeface="Arial" pitchFamily="34" charset="0"/>
              </a:rPr>
              <a:t>.</a:t>
            </a:r>
            <a:endParaRPr lang="en-US" altLang="ko-KR" sz="2000" dirty="0">
              <a:solidFill>
                <a:schemeClr val="tx1">
                  <a:lumMod val="75000"/>
                  <a:lumOff val="25000"/>
                </a:schemeClr>
              </a:solidFill>
              <a:cs typeface="Arial" pitchFamily="34" charset="0"/>
            </a:endParaRPr>
          </a:p>
          <a:p>
            <a:pPr marL="228600" indent="-228600">
              <a:lnSpc>
                <a:spcPct val="114000"/>
              </a:lnSpc>
              <a:spcAft>
                <a:spcPts val="600"/>
              </a:spcAft>
              <a:buFont typeface="Arial" panose="020B0604020202020204" pitchFamily="34" charset="0"/>
              <a:buChar char="•"/>
            </a:pPr>
            <a:r>
              <a:rPr lang="en-US" altLang="ko-KR" sz="2000" dirty="0">
                <a:solidFill>
                  <a:schemeClr val="tx1">
                    <a:lumMod val="75000"/>
                    <a:lumOff val="25000"/>
                  </a:schemeClr>
                </a:solidFill>
                <a:cs typeface="Arial" pitchFamily="34" charset="0"/>
              </a:rPr>
              <a:t>Hydrogen pipelines.</a:t>
            </a:r>
            <a:endParaRPr lang="el-GR" altLang="ko-KR" sz="2000" dirty="0">
              <a:solidFill>
                <a:schemeClr val="tx1">
                  <a:lumMod val="75000"/>
                  <a:lumOff val="25000"/>
                </a:schemeClr>
              </a:solidFill>
              <a:cs typeface="Arial" pitchFamily="34" charset="0"/>
            </a:endParaRPr>
          </a:p>
          <a:p>
            <a:pPr marL="228600" indent="-228600">
              <a:lnSpc>
                <a:spcPct val="114000"/>
              </a:lnSpc>
              <a:spcAft>
                <a:spcPts val="600"/>
              </a:spcAft>
              <a:buFont typeface="Arial" panose="020B0604020202020204" pitchFamily="34" charset="0"/>
              <a:buChar char="•"/>
            </a:pPr>
            <a:r>
              <a:rPr lang="el-GR" altLang="ko-KR" sz="2000" dirty="0">
                <a:solidFill>
                  <a:schemeClr val="tx1">
                    <a:lumMod val="75000"/>
                    <a:lumOff val="25000"/>
                  </a:schemeClr>
                </a:solidFill>
                <a:cs typeface="Arial" pitchFamily="34" charset="0"/>
              </a:rPr>
              <a:t>Τ</a:t>
            </a:r>
            <a:r>
              <a:rPr lang="en-US" altLang="ko-KR" sz="2000" dirty="0">
                <a:solidFill>
                  <a:schemeClr val="tx1">
                    <a:lumMod val="75000"/>
                    <a:lumOff val="25000"/>
                  </a:schemeClr>
                </a:solidFill>
                <a:cs typeface="Arial" pitchFamily="34" charset="0"/>
              </a:rPr>
              <a:t>rucking hydrogen. </a:t>
            </a:r>
          </a:p>
          <a:p>
            <a:pPr marL="228600" indent="-228600">
              <a:lnSpc>
                <a:spcPct val="114000"/>
              </a:lnSpc>
              <a:spcAft>
                <a:spcPts val="600"/>
              </a:spcAft>
              <a:buFont typeface="Arial" panose="020B0604020202020204" pitchFamily="34" charset="0"/>
              <a:buChar char="•"/>
            </a:pPr>
            <a:r>
              <a:rPr lang="en-US" altLang="ko-KR" sz="2000" dirty="0">
                <a:solidFill>
                  <a:schemeClr val="tx1">
                    <a:lumMod val="75000"/>
                    <a:lumOff val="25000"/>
                  </a:schemeClr>
                </a:solidFill>
                <a:cs typeface="Arial" pitchFamily="34" charset="0"/>
              </a:rPr>
              <a:t>Hydrogen carriers.</a:t>
            </a:r>
            <a:r>
              <a:rPr lang="el-GR" altLang="ko-KR" sz="2000" dirty="0">
                <a:solidFill>
                  <a:schemeClr val="tx1">
                    <a:lumMod val="75000"/>
                    <a:lumOff val="25000"/>
                  </a:schemeClr>
                </a:solidFill>
                <a:cs typeface="Arial" pitchFamily="34" charset="0"/>
              </a:rPr>
              <a:t> </a:t>
            </a:r>
            <a:r>
              <a:rPr lang="en-US" altLang="ko-KR" sz="2000" dirty="0">
                <a:solidFill>
                  <a:schemeClr val="tx1">
                    <a:lumMod val="75000"/>
                    <a:lumOff val="25000"/>
                  </a:schemeClr>
                </a:solidFill>
                <a:cs typeface="Arial" pitchFamily="34" charset="0"/>
              </a:rPr>
              <a:t> </a:t>
            </a:r>
            <a:endParaRPr lang="el-GR" altLang="ko-KR" sz="2000" dirty="0">
              <a:solidFill>
                <a:schemeClr val="tx1">
                  <a:lumMod val="75000"/>
                  <a:lumOff val="25000"/>
                </a:schemeClr>
              </a:solidFill>
              <a:cs typeface="Arial" pitchFamily="34" charset="0"/>
            </a:endParaRPr>
          </a:p>
        </p:txBody>
      </p:sp>
      <p:pic>
        <p:nvPicPr>
          <p:cNvPr id="4" name="Picture 3">
            <a:extLst>
              <a:ext uri="{FF2B5EF4-FFF2-40B4-BE49-F238E27FC236}">
                <a16:creationId xmlns:a16="http://schemas.microsoft.com/office/drawing/2014/main" id="{EC301C7D-292C-4A0A-8F55-D5146CCAD47E}"/>
              </a:ext>
            </a:extLst>
          </p:cNvPr>
          <p:cNvPicPr>
            <a:picLocks noChangeAspect="1"/>
          </p:cNvPicPr>
          <p:nvPr/>
        </p:nvPicPr>
        <p:blipFill>
          <a:blip r:embed="rId3"/>
          <a:stretch>
            <a:fillRect/>
          </a:stretch>
        </p:blipFill>
        <p:spPr>
          <a:xfrm>
            <a:off x="3484081" y="2496652"/>
            <a:ext cx="5738077" cy="4300836"/>
          </a:xfrm>
          <a:prstGeom prst="rect">
            <a:avLst/>
          </a:prstGeom>
        </p:spPr>
      </p:pic>
      <p:sp>
        <p:nvSpPr>
          <p:cNvPr id="8" name="TextBox 7">
            <a:extLst>
              <a:ext uri="{FF2B5EF4-FFF2-40B4-BE49-F238E27FC236}">
                <a16:creationId xmlns:a16="http://schemas.microsoft.com/office/drawing/2014/main" id="{1F94CAE9-A3DF-4991-BBD2-35E93AAFB023}"/>
              </a:ext>
            </a:extLst>
          </p:cNvPr>
          <p:cNvSpPr txBox="1"/>
          <p:nvPr/>
        </p:nvSpPr>
        <p:spPr>
          <a:xfrm>
            <a:off x="3484081" y="2293131"/>
            <a:ext cx="5101866" cy="338554"/>
          </a:xfrm>
          <a:prstGeom prst="rect">
            <a:avLst/>
          </a:prstGeom>
          <a:noFill/>
        </p:spPr>
        <p:txBody>
          <a:bodyPr wrap="square">
            <a:spAutoFit/>
          </a:bodyPr>
          <a:lstStyle/>
          <a:p>
            <a:r>
              <a:rPr lang="en-US" sz="1600" b="1" dirty="0">
                <a:effectLst/>
              </a:rPr>
              <a:t>Distribution of hydrogen resources and demand cente</a:t>
            </a:r>
            <a:r>
              <a:rPr lang="en-US" sz="1600" b="1" dirty="0"/>
              <a:t>rs</a:t>
            </a:r>
          </a:p>
        </p:txBody>
      </p:sp>
    </p:spTree>
    <p:extLst>
      <p:ext uri="{BB962C8B-B14F-4D97-AF65-F5344CB8AC3E}">
        <p14:creationId xmlns:p14="http://schemas.microsoft.com/office/powerpoint/2010/main" val="1750137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8">
      <a:dk1>
        <a:srgbClr val="696969"/>
      </a:dk1>
      <a:lt1>
        <a:sysClr val="window" lastClr="FFFFFF"/>
      </a:lt1>
      <a:dk2>
        <a:srgbClr val="90298D"/>
      </a:dk2>
      <a:lt2>
        <a:srgbClr val="D8D9DC"/>
      </a:lt2>
      <a:accent1>
        <a:srgbClr val="90298D"/>
      </a:accent1>
      <a:accent2>
        <a:srgbClr val="9EA1A8"/>
      </a:accent2>
      <a:accent3>
        <a:srgbClr val="4EA6DC"/>
      </a:accent3>
      <a:accent4>
        <a:srgbClr val="4775E7"/>
      </a:accent4>
      <a:accent5>
        <a:srgbClr val="8971E1"/>
      </a:accent5>
      <a:accent6>
        <a:srgbClr val="D54773"/>
      </a:accent6>
      <a:hlink>
        <a:srgbClr val="6B9F25"/>
      </a:hlink>
      <a:folHlink>
        <a:srgbClr val="8C8C8C"/>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CD1B22-42E0-4050-AB6E-05D5BCBDC0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1332</Words>
  <Application>Microsoft Office PowerPoint</Application>
  <PresentationFormat>Widescreen</PresentationFormat>
  <Paragraphs>106</Paragraphs>
  <Slides>12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Corbel</vt:lpstr>
      <vt:lpstr>Wingdings</vt:lpstr>
      <vt:lpstr>Parallax</vt:lpstr>
      <vt:lpstr>Office Theme</vt:lpstr>
      <vt:lpstr>PowerPoint Presentation</vt:lpstr>
      <vt:lpstr>Problem Definition</vt:lpstr>
      <vt:lpstr>The solution (???)</vt:lpstr>
      <vt:lpstr>Preparing for the future</vt:lpstr>
      <vt:lpstr>European Green Deal</vt:lpstr>
      <vt:lpstr>PowerPoint Presentation</vt:lpstr>
      <vt:lpstr>The business model</vt:lpstr>
      <vt:lpstr>The business model</vt:lpstr>
      <vt:lpstr>The business model</vt:lpstr>
      <vt:lpstr>The business model</vt:lpstr>
      <vt:lpstr>Chalenges</vt:lpstr>
      <vt:lpstr>My 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2020-06-07T12:59:22Z</dcterms:created>
  <dcterms:modified xsi:type="dcterms:W3CDTF">2021-09-13T18:43:48Z</dcterms:modified>
</cp:coreProperties>
</file>