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9" r:id="rId4"/>
    <p:sldId id="260" r:id="rId5"/>
    <p:sldId id="261" r:id="rId6"/>
    <p:sldId id="262" r:id="rId7"/>
    <p:sldId id="264" r:id="rId8"/>
    <p:sldId id="266" r:id="rId9"/>
    <p:sldId id="267" r:id="rId10"/>
    <p:sldId id="268" r:id="rId11"/>
    <p:sldId id="269" r:id="rId12"/>
    <p:sldId id="277" r:id="rId13"/>
    <p:sldId id="281" r:id="rId14"/>
    <p:sldId id="271" r:id="rId15"/>
    <p:sldId id="272" r:id="rId16"/>
    <p:sldId id="273" r:id="rId17"/>
    <p:sldId id="278" r:id="rId18"/>
    <p:sldId id="275" r:id="rId19"/>
    <p:sldId id="280" r:id="rId20"/>
    <p:sldId id="282" r:id="rId21"/>
    <p:sldId id="276" r:id="rId22"/>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3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0429570-1D79-49B3-815A-6E3B5854A52E}" type="datetimeFigureOut">
              <a:rPr lang="en-US" smtClean="0"/>
              <a:pPr/>
              <a:t>4/8/2021</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EF63348-F8A0-4CB1-B5E9-8CD4EF5B34D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429570-1D79-49B3-815A-6E3B5854A52E}" type="datetimeFigureOut">
              <a:rPr lang="en-US" smtClean="0"/>
              <a:pPr/>
              <a:t>4/8/2021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F63348-F8A0-4CB1-B5E9-8CD4EF5B34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0429570-1D79-49B3-815A-6E3B5854A52E}" type="datetimeFigureOut">
              <a:rPr lang="en-US" smtClean="0"/>
              <a:pPr/>
              <a:t>4/8/2021</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8EF63348-F8A0-4CB1-B5E9-8CD4EF5B34D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0429570-1D79-49B3-815A-6E3B5854A52E}" type="datetimeFigureOut">
              <a:rPr lang="en-US" smtClean="0"/>
              <a:pPr/>
              <a:t>4/8/2021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EF63348-F8A0-4CB1-B5E9-8CD4EF5B34D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0429570-1D79-49B3-815A-6E3B5854A52E}" type="datetimeFigureOut">
              <a:rPr lang="en-US" smtClean="0"/>
              <a:pPr/>
              <a:t>4/8/2021</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EF63348-F8A0-4CB1-B5E9-8CD4EF5B34D2}"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0429570-1D79-49B3-815A-6E3B5854A52E}" type="datetimeFigureOut">
              <a:rPr lang="en-US" smtClean="0"/>
              <a:pPr/>
              <a:t>4/8/2021</a:t>
            </a:fld>
            <a:endParaRPr lang="en-US" dirty="0"/>
          </a:p>
        </p:txBody>
      </p:sp>
      <p:sp>
        <p:nvSpPr>
          <p:cNvPr id="10" name="Slide Number Placeholder 9"/>
          <p:cNvSpPr>
            <a:spLocks noGrp="1"/>
          </p:cNvSpPr>
          <p:nvPr>
            <p:ph type="sldNum" sz="quarter" idx="16"/>
          </p:nvPr>
        </p:nvSpPr>
        <p:spPr/>
        <p:txBody>
          <a:bodyPr rtlCol="0"/>
          <a:lstStyle/>
          <a:p>
            <a:fld id="{8EF63348-F8A0-4CB1-B5E9-8CD4EF5B34D2}"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0429570-1D79-49B3-815A-6E3B5854A52E}" type="datetimeFigureOut">
              <a:rPr lang="en-US" smtClean="0"/>
              <a:pPr/>
              <a:t>4/8/2021</a:t>
            </a:fld>
            <a:endParaRPr lang="en-US" dirty="0"/>
          </a:p>
        </p:txBody>
      </p:sp>
      <p:sp>
        <p:nvSpPr>
          <p:cNvPr id="12" name="Slide Number Placeholder 11"/>
          <p:cNvSpPr>
            <a:spLocks noGrp="1"/>
          </p:cNvSpPr>
          <p:nvPr>
            <p:ph type="sldNum" sz="quarter" idx="16"/>
          </p:nvPr>
        </p:nvSpPr>
        <p:spPr/>
        <p:txBody>
          <a:bodyPr rtlCol="0"/>
          <a:lstStyle/>
          <a:p>
            <a:fld id="{8EF63348-F8A0-4CB1-B5E9-8CD4EF5B34D2}"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429570-1D79-49B3-815A-6E3B5854A52E}" type="datetimeFigureOut">
              <a:rPr lang="en-US" smtClean="0"/>
              <a:pPr/>
              <a:t>4/8/2021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EF63348-F8A0-4CB1-B5E9-8CD4EF5B34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429570-1D79-49B3-815A-6E3B5854A52E}" type="datetimeFigureOut">
              <a:rPr lang="en-US" smtClean="0"/>
              <a:pPr/>
              <a:t>4/8/2021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EF63348-F8A0-4CB1-B5E9-8CD4EF5B34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0429570-1D79-49B3-815A-6E3B5854A52E}" type="datetimeFigureOut">
              <a:rPr lang="en-US" smtClean="0"/>
              <a:pPr/>
              <a:t>4/8/2021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EF63348-F8A0-4CB1-B5E9-8CD4EF5B34D2}"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0429570-1D79-49B3-815A-6E3B5854A52E}" type="datetimeFigureOut">
              <a:rPr lang="en-US" smtClean="0"/>
              <a:pPr/>
              <a:t>4/8/2021</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EF63348-F8A0-4CB1-B5E9-8CD4EF5B34D2}"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0429570-1D79-49B3-815A-6E3B5854A52E}" type="datetimeFigureOut">
              <a:rPr lang="en-US" smtClean="0"/>
              <a:pPr/>
              <a:t>4/8/2021</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EF63348-F8A0-4CB1-B5E9-8CD4EF5B34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www.redpro.gr/" TargetMode="External"/><Relationship Id="rId7"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twitter.com/for_renewables" TargetMode="External"/><Relationship Id="rId5" Type="http://schemas.openxmlformats.org/officeDocument/2006/relationships/hyperlink" Target="mailto:emc2.portal.info@gmail.com" TargetMode="External"/><Relationship Id="rId4" Type="http://schemas.openxmlformats.org/officeDocument/2006/relationships/hyperlink" Target="mailto:info@redpro.gr"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www.e-mc2.gr/" TargetMode="External"/><Relationship Id="rId3" Type="http://schemas.openxmlformats.org/officeDocument/2006/relationships/hyperlink" Target="http://www.redpro.gr/" TargetMode="External"/><Relationship Id="rId7" Type="http://schemas.openxmlformats.org/officeDocument/2006/relationships/hyperlink" Target="https://www.google.com/url?sa=t&amp;rct=j&amp;q=&amp;esrc=s&amp;source=web&amp;cd=1&amp;cad=rja&amp;uact=8&amp;ved=2ahUKEwj03JPpnffdAhUD36QKHW02DzAQFjAAegQIABAC&amp;url=https://www.eugcc-cleanergy.net/&amp;usg=AOvVaw11UQBc52QBND3WJ7HYqp6j" TargetMode="Externa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hyperlink" Target="https://paris-reinforce.eu/" TargetMode="External"/><Relationship Id="rId11" Type="http://schemas.openxmlformats.org/officeDocument/2006/relationships/image" Target="../media/image3.png"/><Relationship Id="rId5" Type="http://schemas.openxmlformats.org/officeDocument/2006/relationships/hyperlink" Target="http://www.ren21.net/gsr-2019/" TargetMode="External"/><Relationship Id="rId10" Type="http://schemas.openxmlformats.org/officeDocument/2006/relationships/hyperlink" Target="https://isnad-africa.org/" TargetMode="External"/><Relationship Id="rId4" Type="http://schemas.openxmlformats.org/officeDocument/2006/relationships/hyperlink" Target="https://www.tum.ac.ke/" TargetMode="External"/><Relationship Id="rId9" Type="http://schemas.openxmlformats.org/officeDocument/2006/relationships/hyperlink" Target="https://twitter.com/for_renewabl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1196752"/>
            <a:ext cx="6477000" cy="1828800"/>
          </a:xfrm>
        </p:spPr>
        <p:txBody>
          <a:bodyPr/>
          <a:lstStyle/>
          <a:p>
            <a:r>
              <a:rPr lang="en-US" i="1" dirty="0" smtClean="0">
                <a:solidFill>
                  <a:srgbClr val="C00000"/>
                </a:solidFill>
                <a:latin typeface="Calibri" pitchFamily="34" charset="0"/>
              </a:rPr>
              <a:t>Company profile 202</a:t>
            </a:r>
            <a:r>
              <a:rPr lang="el-GR" i="1" dirty="0" smtClean="0">
                <a:solidFill>
                  <a:srgbClr val="C00000"/>
                </a:solidFill>
                <a:latin typeface="Calibri" pitchFamily="34" charset="0"/>
              </a:rPr>
              <a:t>1</a:t>
            </a:r>
            <a:endParaRPr lang="en-US" i="1" dirty="0">
              <a:solidFill>
                <a:srgbClr val="C00000"/>
              </a:solidFill>
              <a:latin typeface="Calibri" pitchFamily="34" charset="0"/>
            </a:endParaRPr>
          </a:p>
        </p:txBody>
      </p:sp>
      <p:sp>
        <p:nvSpPr>
          <p:cNvPr id="3" name="Subtitle 2"/>
          <p:cNvSpPr>
            <a:spLocks noGrp="1"/>
          </p:cNvSpPr>
          <p:nvPr>
            <p:ph type="subTitle" idx="1"/>
          </p:nvPr>
        </p:nvSpPr>
        <p:spPr/>
        <p:txBody>
          <a:bodyPr/>
          <a:lstStyle/>
          <a:p>
            <a:pPr algn="r"/>
            <a:r>
              <a:rPr lang="en-US" i="1" dirty="0" smtClean="0"/>
              <a:t>Company profile 202</a:t>
            </a:r>
            <a:r>
              <a:rPr lang="el-GR" i="1" dirty="0" smtClean="0"/>
              <a:t>1</a:t>
            </a:r>
            <a:endParaRPr lang="en-US" i="1" dirty="0"/>
          </a:p>
        </p:txBody>
      </p:sp>
      <p:pic>
        <p:nvPicPr>
          <p:cNvPr id="6" name="image7.png"/>
          <p:cNvPicPr/>
          <p:nvPr/>
        </p:nvPicPr>
        <p:blipFill>
          <a:blip r:embed="rId2" cstate="print"/>
          <a:stretch>
            <a:fillRect/>
          </a:stretch>
        </p:blipFill>
        <p:spPr>
          <a:xfrm>
            <a:off x="179512" y="116632"/>
            <a:ext cx="1552354" cy="499730"/>
          </a:xfrm>
          <a:prstGeom prst="rect">
            <a:avLst/>
          </a:prstGeom>
        </p:spPr>
      </p:pic>
      <p:pic>
        <p:nvPicPr>
          <p:cNvPr id="7" name="Picture 6" descr="C:\Users\Ioannis\Desktop\33.MEDIA VARIOUS redpro\tsipouridis-banner-PRE14.jpg"/>
          <p:cNvPicPr/>
          <p:nvPr/>
        </p:nvPicPr>
        <p:blipFill>
          <a:blip r:embed="rId3" cstate="print"/>
          <a:srcRect/>
          <a:stretch>
            <a:fillRect/>
          </a:stretch>
        </p:blipFill>
        <p:spPr bwMode="auto">
          <a:xfrm>
            <a:off x="1115616" y="3068960"/>
            <a:ext cx="6984776" cy="1728192"/>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SynaptiQ</a:t>
            </a:r>
            <a:endParaRPr lang="en-US" dirty="0"/>
          </a:p>
        </p:txBody>
      </p:sp>
      <p:pic>
        <p:nvPicPr>
          <p:cNvPr id="15" name="image52.png"/>
          <p:cNvPicPr>
            <a:picLocks noGrp="1"/>
          </p:cNvPicPr>
          <p:nvPr>
            <p:ph sz="quarter" idx="1"/>
          </p:nvPr>
        </p:nvPicPr>
        <p:blipFill>
          <a:blip r:embed="rId2" cstate="print"/>
          <a:stretch>
            <a:fillRect/>
          </a:stretch>
        </p:blipFill>
        <p:spPr>
          <a:xfrm>
            <a:off x="4932040" y="1772816"/>
            <a:ext cx="3707904" cy="2088232"/>
          </a:xfrm>
          <a:prstGeom prst="rect">
            <a:avLst/>
          </a:prstGeom>
          <a:ln>
            <a:noFill/>
          </a:ln>
          <a:effectLst>
            <a:softEdge rad="112500"/>
          </a:effectLst>
        </p:spPr>
      </p:pic>
      <p:pic>
        <p:nvPicPr>
          <p:cNvPr id="5" name="image7.png"/>
          <p:cNvPicPr/>
          <p:nvPr/>
        </p:nvPicPr>
        <p:blipFill>
          <a:blip r:embed="rId3" cstate="print"/>
          <a:stretch>
            <a:fillRect/>
          </a:stretch>
        </p:blipFill>
        <p:spPr>
          <a:xfrm>
            <a:off x="179512" y="116632"/>
            <a:ext cx="1552354" cy="499730"/>
          </a:xfrm>
          <a:prstGeom prst="rect">
            <a:avLst/>
          </a:prstGeom>
        </p:spPr>
      </p:pic>
      <p:pic>
        <p:nvPicPr>
          <p:cNvPr id="12" name="image49.png"/>
          <p:cNvPicPr/>
          <p:nvPr/>
        </p:nvPicPr>
        <p:blipFill>
          <a:blip r:embed="rId4" cstate="print"/>
          <a:stretch>
            <a:fillRect/>
          </a:stretch>
        </p:blipFill>
        <p:spPr>
          <a:xfrm>
            <a:off x="3995936" y="6021288"/>
            <a:ext cx="999460" cy="733646"/>
          </a:xfrm>
          <a:prstGeom prst="rect">
            <a:avLst/>
          </a:prstGeom>
        </p:spPr>
      </p:pic>
      <p:pic>
        <p:nvPicPr>
          <p:cNvPr id="13" name="image50.jpeg"/>
          <p:cNvPicPr/>
          <p:nvPr/>
        </p:nvPicPr>
        <p:blipFill>
          <a:blip r:embed="rId5" cstate="print"/>
          <a:stretch>
            <a:fillRect/>
          </a:stretch>
        </p:blipFill>
        <p:spPr>
          <a:xfrm>
            <a:off x="5004048" y="4149080"/>
            <a:ext cx="3600400" cy="2083981"/>
          </a:xfrm>
          <a:prstGeom prst="rect">
            <a:avLst/>
          </a:prstGeom>
          <a:ln>
            <a:noFill/>
          </a:ln>
          <a:effectLst>
            <a:softEdge rad="112500"/>
          </a:effectLst>
        </p:spPr>
      </p:pic>
      <p:pic>
        <p:nvPicPr>
          <p:cNvPr id="14" name="image51.png"/>
          <p:cNvPicPr/>
          <p:nvPr/>
        </p:nvPicPr>
        <p:blipFill>
          <a:blip r:embed="rId6" cstate="print"/>
          <a:stretch>
            <a:fillRect/>
          </a:stretch>
        </p:blipFill>
        <p:spPr>
          <a:xfrm>
            <a:off x="395536" y="4365104"/>
            <a:ext cx="3456384" cy="2016224"/>
          </a:xfrm>
          <a:prstGeom prst="rect">
            <a:avLst/>
          </a:prstGeom>
          <a:ln>
            <a:noFill/>
          </a:ln>
          <a:effectLst>
            <a:softEdge rad="112500"/>
          </a:effectLst>
        </p:spPr>
      </p:pic>
      <p:sp>
        <p:nvSpPr>
          <p:cNvPr id="16" name="TextBox 15"/>
          <p:cNvSpPr txBox="1"/>
          <p:nvPr/>
        </p:nvSpPr>
        <p:spPr>
          <a:xfrm>
            <a:off x="467544" y="1628800"/>
            <a:ext cx="3960440" cy="3139321"/>
          </a:xfrm>
          <a:prstGeom prst="rect">
            <a:avLst/>
          </a:prstGeom>
          <a:noFill/>
        </p:spPr>
        <p:txBody>
          <a:bodyPr wrap="square" rtlCol="0">
            <a:spAutoFit/>
          </a:bodyPr>
          <a:lstStyle/>
          <a:p>
            <a:r>
              <a:rPr lang="en-US" sz="2000" dirty="0">
                <a:solidFill>
                  <a:schemeClr val="tx1">
                    <a:lumMod val="75000"/>
                    <a:lumOff val="25000"/>
                  </a:schemeClr>
                </a:solidFill>
              </a:rPr>
              <a:t>On the initiative of REDPro &amp; in collaboration with 3E, we are organizing workshops, well designed for industry professionals who wish to be informed on wind and solar power management software. We are offering useful insights, with real-world examples, where experts from 3E answer your questions.</a:t>
            </a:r>
          </a:p>
          <a:p>
            <a:endParaRPr lang="en-US" dirty="0"/>
          </a:p>
        </p:txBody>
      </p:sp>
      <p:sp>
        <p:nvSpPr>
          <p:cNvPr id="10" name="Rectangle 9"/>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Emc2</a:t>
            </a:r>
            <a:endParaRPr lang="en-US" dirty="0"/>
          </a:p>
        </p:txBody>
      </p:sp>
      <p:sp>
        <p:nvSpPr>
          <p:cNvPr id="3" name="Content Placeholder 2"/>
          <p:cNvSpPr>
            <a:spLocks noGrp="1"/>
          </p:cNvSpPr>
          <p:nvPr>
            <p:ph sz="quarter" idx="1"/>
          </p:nvPr>
        </p:nvSpPr>
        <p:spPr>
          <a:xfrm>
            <a:off x="612648" y="1600200"/>
            <a:ext cx="8153400" cy="4925144"/>
          </a:xfrm>
        </p:spPr>
        <p:txBody>
          <a:bodyPr>
            <a:normAutofit/>
          </a:bodyPr>
          <a:lstStyle/>
          <a:p>
            <a:r>
              <a:rPr lang="en-US" sz="2000" b="1" dirty="0" smtClean="0"/>
              <a:t>E-mc2 </a:t>
            </a:r>
            <a:r>
              <a:rPr lang="en-US" sz="2000" dirty="0" smtClean="0"/>
              <a:t>covers all aspects of the energy transition revolution in the climate change era, operating on two complementary levels: </a:t>
            </a:r>
            <a:r>
              <a:rPr lang="en-US" sz="2000" b="1" dirty="0" smtClean="0"/>
              <a:t>news reporting </a:t>
            </a:r>
            <a:r>
              <a:rPr lang="en-US" sz="2000" dirty="0" smtClean="0"/>
              <a:t>and </a:t>
            </a:r>
            <a:r>
              <a:rPr lang="en-US" sz="2000" b="1" dirty="0" smtClean="0"/>
              <a:t>scientific documentation, in two platforms, English &amp; Greek.</a:t>
            </a:r>
          </a:p>
          <a:p>
            <a:endParaRPr lang="en-US" sz="2200" b="1" dirty="0" smtClean="0"/>
          </a:p>
          <a:p>
            <a:endParaRPr lang="en-US" sz="2200" b="1" dirty="0" smtClean="0"/>
          </a:p>
          <a:p>
            <a:endParaRPr lang="en-US" sz="2200" b="1" dirty="0" smtClean="0"/>
          </a:p>
          <a:p>
            <a:pPr>
              <a:buNone/>
            </a:pPr>
            <a:endParaRPr lang="en-US" sz="2200" dirty="0" smtClean="0"/>
          </a:p>
          <a:p>
            <a:pPr>
              <a:buNone/>
            </a:pPr>
            <a:endParaRPr lang="en-US" sz="2200" dirty="0" smtClean="0"/>
          </a:p>
          <a:p>
            <a:pPr algn="just"/>
            <a:r>
              <a:rPr lang="en-US" sz="2000" dirty="0" smtClean="0"/>
              <a:t>On the news front, e-mc2 covers the game changing development in the international as well as the Greek scene, with daily news reports from leading news and scientific sources on climate change. On a daily basis e-mc2 reports the major scientific, financial, political and business news that are targeted to tackle climate change, the greatest threat facing humanity.</a:t>
            </a:r>
          </a:p>
          <a:p>
            <a:endParaRPr lang="en-US" dirty="0"/>
          </a:p>
        </p:txBody>
      </p:sp>
      <p:pic>
        <p:nvPicPr>
          <p:cNvPr id="4" name="image7.png"/>
          <p:cNvPicPr/>
          <p:nvPr/>
        </p:nvPicPr>
        <p:blipFill>
          <a:blip r:embed="rId2" cstate="print"/>
          <a:stretch>
            <a:fillRect/>
          </a:stretch>
        </p:blipFill>
        <p:spPr>
          <a:xfrm>
            <a:off x="179512" y="116632"/>
            <a:ext cx="1552354" cy="499730"/>
          </a:xfrm>
          <a:prstGeom prst="rect">
            <a:avLst/>
          </a:prstGeom>
        </p:spPr>
      </p:pic>
      <p:pic>
        <p:nvPicPr>
          <p:cNvPr id="6" name="Picture 5" descr="EMC2_120x80.png"/>
          <p:cNvPicPr>
            <a:picLocks noChangeAspect="1"/>
          </p:cNvPicPr>
          <p:nvPr/>
        </p:nvPicPr>
        <p:blipFill>
          <a:blip r:embed="rId3" cstate="print"/>
          <a:stretch>
            <a:fillRect/>
          </a:stretch>
        </p:blipFill>
        <p:spPr>
          <a:xfrm>
            <a:off x="2843808" y="2708920"/>
            <a:ext cx="3024336" cy="1728192"/>
          </a:xfrm>
          <a:prstGeom prst="rect">
            <a:avLst/>
          </a:prstGeom>
          <a:ln>
            <a:noFill/>
          </a:ln>
          <a:effectLst>
            <a:softEdge rad="112500"/>
          </a:effectLst>
        </p:spPr>
      </p:pic>
      <p:sp>
        <p:nvSpPr>
          <p:cNvPr id="7" name="Rectangle 6"/>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Emc2</a:t>
            </a:r>
            <a:endParaRPr lang="en-US" dirty="0"/>
          </a:p>
        </p:txBody>
      </p:sp>
      <p:sp>
        <p:nvSpPr>
          <p:cNvPr id="3" name="Content Placeholder 2"/>
          <p:cNvSpPr>
            <a:spLocks noGrp="1"/>
          </p:cNvSpPr>
          <p:nvPr>
            <p:ph sz="quarter" idx="1"/>
          </p:nvPr>
        </p:nvSpPr>
        <p:spPr>
          <a:xfrm>
            <a:off x="612648" y="1600200"/>
            <a:ext cx="8153400" cy="4997152"/>
          </a:xfrm>
        </p:spPr>
        <p:txBody>
          <a:bodyPr>
            <a:normAutofit/>
          </a:bodyPr>
          <a:lstStyle/>
          <a:p>
            <a:pPr algn="just"/>
            <a:r>
              <a:rPr lang="en-US" sz="2000" dirty="0" smtClean="0"/>
              <a:t>Scientifically, </a:t>
            </a:r>
            <a:r>
              <a:rPr lang="en-US" sz="2000" b="1" dirty="0" smtClean="0"/>
              <a:t>e-mc2</a:t>
            </a:r>
            <a:r>
              <a:rPr lang="en-US" sz="2000" dirty="0" smtClean="0"/>
              <a:t> has already created a rich data library available to every citizen, journalist, university student, school student, etc. There one can access valid scientifically documented material for education or information purposes, on issues such as clean energy technologies, climate science, international and national policies, programs, research, energy and climate legislation.</a:t>
            </a:r>
          </a:p>
          <a:p>
            <a:pPr algn="just">
              <a:buNone/>
            </a:pPr>
            <a:r>
              <a:rPr lang="en-US" sz="2400" dirty="0" smtClean="0"/>
              <a:t/>
            </a:r>
            <a:br>
              <a:rPr lang="en-US" sz="2400" dirty="0" smtClean="0"/>
            </a:br>
            <a:endParaRPr lang="en-US" sz="2400" dirty="0" smtClean="0"/>
          </a:p>
          <a:p>
            <a:pPr algn="just"/>
            <a:r>
              <a:rPr lang="en-US" sz="2000" dirty="0" smtClean="0"/>
              <a:t>Raising public and stakeholder’s awareness to the imperative need for immediate concrete climate action, in accordance with the COP23 motto </a:t>
            </a:r>
            <a:r>
              <a:rPr lang="en-US" sz="2000" b="1" dirty="0" smtClean="0">
                <a:solidFill>
                  <a:srgbClr val="C00000"/>
                </a:solidFill>
              </a:rPr>
              <a:t>“Faster, Further, Together</a:t>
            </a:r>
            <a:r>
              <a:rPr lang="en-US" sz="2000" dirty="0" smtClean="0"/>
              <a:t>”, in the effort to achieve the mandate set out by UNFCCC’s </a:t>
            </a:r>
            <a:r>
              <a:rPr lang="en-US" sz="2000" b="1" dirty="0" smtClean="0">
                <a:solidFill>
                  <a:srgbClr val="C00000"/>
                </a:solidFill>
              </a:rPr>
              <a:t>1.5oC Special Report</a:t>
            </a:r>
            <a:r>
              <a:rPr lang="en-US" sz="2000" dirty="0" smtClean="0">
                <a:solidFill>
                  <a:srgbClr val="C00000"/>
                </a:solidFill>
              </a:rPr>
              <a:t>.</a:t>
            </a:r>
          </a:p>
          <a:p>
            <a:pPr algn="just"/>
            <a:endParaRPr lang="en-US" sz="2000" dirty="0" smtClean="0">
              <a:solidFill>
                <a:srgbClr val="C00000"/>
              </a:solidFill>
            </a:endParaRPr>
          </a:p>
          <a:p>
            <a:endParaRPr lang="en-US" dirty="0"/>
          </a:p>
        </p:txBody>
      </p:sp>
      <p:pic>
        <p:nvPicPr>
          <p:cNvPr id="4" name="image7.png"/>
          <p:cNvPicPr/>
          <p:nvPr/>
        </p:nvPicPr>
        <p:blipFill>
          <a:blip r:embed="rId2" cstate="print"/>
          <a:stretch>
            <a:fillRect/>
          </a:stretch>
        </p:blipFill>
        <p:spPr>
          <a:xfrm>
            <a:off x="179512" y="116632"/>
            <a:ext cx="1552354" cy="499730"/>
          </a:xfrm>
          <a:prstGeom prst="rect">
            <a:avLst/>
          </a:prstGeom>
        </p:spPr>
      </p:pic>
      <p:sp>
        <p:nvSpPr>
          <p:cNvPr id="7" name="Rectangle 6"/>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Emc2</a:t>
            </a:r>
            <a:endParaRPr lang="en-US" dirty="0"/>
          </a:p>
        </p:txBody>
      </p:sp>
      <p:sp>
        <p:nvSpPr>
          <p:cNvPr id="3" name="Content Placeholder 2"/>
          <p:cNvSpPr>
            <a:spLocks noGrp="1"/>
          </p:cNvSpPr>
          <p:nvPr>
            <p:ph sz="quarter" idx="1"/>
          </p:nvPr>
        </p:nvSpPr>
        <p:spPr>
          <a:xfrm>
            <a:off x="612648" y="1600200"/>
            <a:ext cx="8153400" cy="4997152"/>
          </a:xfrm>
        </p:spPr>
        <p:txBody>
          <a:bodyPr>
            <a:normAutofit/>
          </a:bodyPr>
          <a:lstStyle/>
          <a:p>
            <a:pPr>
              <a:buNone/>
            </a:pPr>
            <a:r>
              <a:rPr lang="en-US" sz="2400" dirty="0" smtClean="0"/>
              <a:t>    </a:t>
            </a:r>
            <a:r>
              <a:rPr lang="en-US" sz="2000" dirty="0" smtClean="0"/>
              <a:t>We have to </a:t>
            </a:r>
            <a:r>
              <a:rPr lang="en-US" sz="2000" b="1" dirty="0" smtClean="0"/>
              <a:t>#</a:t>
            </a:r>
            <a:r>
              <a:rPr lang="en-US" sz="2000" b="1" dirty="0" err="1" smtClean="0"/>
              <a:t>FacetheClimateEmergency</a:t>
            </a:r>
            <a:r>
              <a:rPr lang="en-US" sz="2000" b="1" dirty="0" smtClean="0"/>
              <a:t> </a:t>
            </a:r>
            <a:r>
              <a:rPr lang="en-US" sz="2000" dirty="0" smtClean="0"/>
              <a:t>and as there is</a:t>
            </a:r>
            <a:r>
              <a:rPr lang="en-US" sz="2000" b="1" dirty="0" smtClean="0"/>
              <a:t> #</a:t>
            </a:r>
            <a:r>
              <a:rPr lang="en-US" sz="2000" b="1" dirty="0" err="1" smtClean="0"/>
              <a:t>NoTimetoWaste</a:t>
            </a:r>
            <a:r>
              <a:rPr lang="en-US" sz="2000" b="1" dirty="0" smtClean="0"/>
              <a:t> </a:t>
            </a:r>
            <a:r>
              <a:rPr lang="en-US" sz="2000" dirty="0" smtClean="0"/>
              <a:t>we demand</a:t>
            </a:r>
            <a:r>
              <a:rPr lang="en-US" sz="2000" b="1" dirty="0" smtClean="0"/>
              <a:t> #</a:t>
            </a:r>
            <a:r>
              <a:rPr lang="en-US" sz="2000" b="1" dirty="0" err="1" smtClean="0"/>
              <a:t>ClimateActionNow</a:t>
            </a:r>
            <a:r>
              <a:rPr lang="en-US" sz="2000" b="1" dirty="0" smtClean="0"/>
              <a:t> </a:t>
            </a:r>
            <a:r>
              <a:rPr lang="en-US" sz="2000" dirty="0" smtClean="0"/>
              <a:t>expecting to see </a:t>
            </a:r>
            <a:r>
              <a:rPr lang="en-US" sz="2000" dirty="0" err="1" smtClean="0"/>
              <a:t>asap</a:t>
            </a:r>
            <a:r>
              <a:rPr lang="en-US" sz="2000" dirty="0" smtClean="0"/>
              <a:t> the</a:t>
            </a:r>
            <a:r>
              <a:rPr lang="en-US" sz="2000" b="1" dirty="0" smtClean="0"/>
              <a:t> #</a:t>
            </a:r>
            <a:r>
              <a:rPr lang="en-US" sz="2000" b="1" dirty="0" err="1" smtClean="0"/>
              <a:t>EndFossilfuelsNow</a:t>
            </a:r>
            <a:r>
              <a:rPr lang="en-US" sz="2000" b="1" dirty="0" smtClean="0"/>
              <a:t> </a:t>
            </a:r>
            <a:r>
              <a:rPr lang="en-US" sz="2000" dirty="0" smtClean="0"/>
              <a:t>bearing in mind that we also</a:t>
            </a:r>
            <a:r>
              <a:rPr lang="en-US" sz="2000" b="1" dirty="0" smtClean="0"/>
              <a:t> #</a:t>
            </a:r>
            <a:r>
              <a:rPr lang="en-US" sz="2000" b="1" dirty="0" err="1" smtClean="0"/>
              <a:t>FightClimateInjustice</a:t>
            </a:r>
            <a:r>
              <a:rPr lang="en-US" sz="2000" b="1" dirty="0" smtClean="0"/>
              <a:t> </a:t>
            </a:r>
            <a:r>
              <a:rPr lang="en-US" sz="2000" dirty="0" smtClean="0"/>
              <a:t>because to</a:t>
            </a:r>
            <a:r>
              <a:rPr lang="en-US" sz="2000" b="1" dirty="0" smtClean="0"/>
              <a:t> #</a:t>
            </a:r>
            <a:r>
              <a:rPr lang="en-US" sz="2000" b="1" dirty="0" err="1" smtClean="0"/>
              <a:t>BuildBackBetter</a:t>
            </a:r>
            <a:r>
              <a:rPr lang="en-US" sz="2000" b="1" dirty="0" smtClean="0"/>
              <a:t> </a:t>
            </a:r>
            <a:r>
              <a:rPr lang="en-US" sz="2000" dirty="0" smtClean="0"/>
              <a:t>has to have meaning for all and not the same elitist few.</a:t>
            </a:r>
          </a:p>
          <a:p>
            <a:pPr algn="just"/>
            <a:endParaRPr lang="en-US" sz="2000" dirty="0" smtClean="0">
              <a:solidFill>
                <a:srgbClr val="C00000"/>
              </a:solidFill>
            </a:endParaRPr>
          </a:p>
          <a:p>
            <a:endParaRPr lang="en-US" dirty="0"/>
          </a:p>
        </p:txBody>
      </p:sp>
      <p:pic>
        <p:nvPicPr>
          <p:cNvPr id="4" name="image7.png"/>
          <p:cNvPicPr/>
          <p:nvPr/>
        </p:nvPicPr>
        <p:blipFill>
          <a:blip r:embed="rId2" cstate="print"/>
          <a:stretch>
            <a:fillRect/>
          </a:stretch>
        </p:blipFill>
        <p:spPr>
          <a:xfrm>
            <a:off x="179512" y="116632"/>
            <a:ext cx="1552354" cy="499730"/>
          </a:xfrm>
          <a:prstGeom prst="rect">
            <a:avLst/>
          </a:prstGeom>
        </p:spPr>
      </p:pic>
      <p:sp>
        <p:nvSpPr>
          <p:cNvPr id="7" name="Rectangle 6"/>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pic>
        <p:nvPicPr>
          <p:cNvPr id="8" name="Picture 7" descr="εμψ.png"/>
          <p:cNvPicPr>
            <a:picLocks noChangeAspect="1"/>
          </p:cNvPicPr>
          <p:nvPr/>
        </p:nvPicPr>
        <p:blipFill>
          <a:blip r:embed="rId3" cstate="print"/>
          <a:stretch>
            <a:fillRect/>
          </a:stretch>
        </p:blipFill>
        <p:spPr>
          <a:xfrm>
            <a:off x="3059832" y="3573016"/>
            <a:ext cx="2808312" cy="14401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t>REDPro &amp; Africa</a:t>
            </a:r>
            <a:endParaRPr lang="en-US" dirty="0"/>
          </a:p>
        </p:txBody>
      </p:sp>
      <p:sp>
        <p:nvSpPr>
          <p:cNvPr id="3" name="Content Placeholder 2"/>
          <p:cNvSpPr>
            <a:spLocks noGrp="1"/>
          </p:cNvSpPr>
          <p:nvPr>
            <p:ph sz="quarter" idx="1"/>
          </p:nvPr>
        </p:nvSpPr>
        <p:spPr/>
        <p:txBody>
          <a:bodyPr>
            <a:normAutofit/>
          </a:bodyPr>
          <a:lstStyle/>
          <a:p>
            <a:pPr>
              <a:buNone/>
            </a:pPr>
            <a:endParaRPr lang="en-US" sz="2400" dirty="0" smtClean="0"/>
          </a:p>
          <a:p>
            <a:pPr algn="just">
              <a:buNone/>
            </a:pPr>
            <a:r>
              <a:rPr lang="en-US" sz="2000" b="1" dirty="0" smtClean="0"/>
              <a:t>    </a:t>
            </a:r>
            <a:r>
              <a:rPr lang="el-GR" sz="2000" b="1" dirty="0" smtClean="0"/>
              <a:t> </a:t>
            </a:r>
            <a:r>
              <a:rPr lang="en-US" sz="2000" b="1" dirty="0" err="1" smtClean="0"/>
              <a:t>REDPro</a:t>
            </a:r>
            <a:r>
              <a:rPr lang="en-US" sz="2000" dirty="0" smtClean="0"/>
              <a:t> is proud to have established its subsidiary in Kenya, with a view to expand its activities in Sub-Saharan Africa where energy poverty reigns supreme.</a:t>
            </a:r>
          </a:p>
          <a:p>
            <a:pPr algn="just">
              <a:buNone/>
            </a:pPr>
            <a:endParaRPr lang="en-US" sz="2000" dirty="0" smtClean="0"/>
          </a:p>
          <a:p>
            <a:pPr>
              <a:buNone/>
            </a:pPr>
            <a:endParaRPr lang="en-US" dirty="0"/>
          </a:p>
        </p:txBody>
      </p:sp>
      <p:pic>
        <p:nvPicPr>
          <p:cNvPr id="6" name="image58.png"/>
          <p:cNvPicPr/>
          <p:nvPr/>
        </p:nvPicPr>
        <p:blipFill>
          <a:blip r:embed="rId2" cstate="print"/>
          <a:stretch>
            <a:fillRect/>
          </a:stretch>
        </p:blipFill>
        <p:spPr>
          <a:xfrm>
            <a:off x="971600" y="4869160"/>
            <a:ext cx="7488832" cy="1728192"/>
          </a:xfrm>
          <a:prstGeom prst="rect">
            <a:avLst/>
          </a:prstGeom>
          <a:ln>
            <a:noFill/>
          </a:ln>
          <a:effectLst>
            <a:softEdge rad="112500"/>
          </a:effectLst>
        </p:spPr>
      </p:pic>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0" name="image7.png"/>
          <p:cNvPicPr/>
          <p:nvPr/>
        </p:nvPicPr>
        <p:blipFill>
          <a:blip r:embed="rId3" cstate="print"/>
          <a:stretch>
            <a:fillRect/>
          </a:stretch>
        </p:blipFill>
        <p:spPr>
          <a:xfrm>
            <a:off x="179512" y="116632"/>
            <a:ext cx="1552354" cy="499730"/>
          </a:xfrm>
          <a:prstGeom prst="rect">
            <a:avLst/>
          </a:prstGeom>
        </p:spPr>
      </p:pic>
      <p:sp>
        <p:nvSpPr>
          <p:cNvPr id="8" name="Rectangle 7"/>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pic>
        <p:nvPicPr>
          <p:cNvPr id="11" name="Picture 10" descr="redpro kenya logo.jpg"/>
          <p:cNvPicPr>
            <a:picLocks noChangeAspect="1"/>
          </p:cNvPicPr>
          <p:nvPr/>
        </p:nvPicPr>
        <p:blipFill>
          <a:blip r:embed="rId4" cstate="print"/>
          <a:stretch>
            <a:fillRect/>
          </a:stretch>
        </p:blipFill>
        <p:spPr>
          <a:xfrm>
            <a:off x="2267744" y="2996952"/>
            <a:ext cx="4782676" cy="16347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t>REDPro &amp; Africa</a:t>
            </a:r>
            <a:endParaRPr lang="en-US" dirty="0"/>
          </a:p>
        </p:txBody>
      </p:sp>
      <p:sp>
        <p:nvSpPr>
          <p:cNvPr id="3" name="Content Placeholder 2"/>
          <p:cNvSpPr>
            <a:spLocks noGrp="1"/>
          </p:cNvSpPr>
          <p:nvPr>
            <p:ph sz="quarter" idx="1"/>
          </p:nvPr>
        </p:nvSpPr>
        <p:spPr>
          <a:xfrm>
            <a:off x="612648" y="1772816"/>
            <a:ext cx="8153400" cy="4323184"/>
          </a:xfrm>
        </p:spPr>
        <p:txBody>
          <a:bodyPr>
            <a:normAutofit/>
          </a:bodyPr>
          <a:lstStyle/>
          <a:p>
            <a:r>
              <a:rPr lang="en-US" sz="2000" dirty="0" smtClean="0"/>
              <a:t>It is Member of the Kenyan Chamber of Commerce in Greece and has already a strong cooperation with the </a:t>
            </a:r>
            <a:r>
              <a:rPr lang="en-US" sz="2000" b="1" dirty="0" smtClean="0"/>
              <a:t>Technical University of Mombasa where Dr. </a:t>
            </a:r>
            <a:r>
              <a:rPr lang="en-US" sz="2000" b="1" dirty="0" err="1" smtClean="0"/>
              <a:t>Ioannis</a:t>
            </a:r>
            <a:r>
              <a:rPr lang="en-US" sz="2000" b="1" dirty="0" smtClean="0"/>
              <a:t> </a:t>
            </a:r>
            <a:r>
              <a:rPr lang="en-US" sz="2000" b="1" dirty="0" err="1" smtClean="0"/>
              <a:t>Tsipouridis</a:t>
            </a:r>
            <a:r>
              <a:rPr lang="en-US" sz="2000" b="1" dirty="0" smtClean="0"/>
              <a:t> is a Visiting Professor.</a:t>
            </a:r>
            <a:endParaRPr lang="en-US" sz="2000" dirty="0" smtClean="0"/>
          </a:p>
          <a:p>
            <a:pPr>
              <a:buNone/>
            </a:pPr>
            <a:endParaRPr lang="en-US" dirty="0"/>
          </a:p>
        </p:txBody>
      </p: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049" name="image59.png"/>
          <p:cNvPicPr>
            <a:picLocks noChangeAspect="1" noChangeArrowheads="1"/>
          </p:cNvPicPr>
          <p:nvPr/>
        </p:nvPicPr>
        <p:blipFill>
          <a:blip r:embed="rId2" cstate="print"/>
          <a:srcRect/>
          <a:stretch>
            <a:fillRect/>
          </a:stretch>
        </p:blipFill>
        <p:spPr bwMode="auto">
          <a:xfrm>
            <a:off x="1835696" y="2924944"/>
            <a:ext cx="5618163" cy="2880320"/>
          </a:xfrm>
          <a:prstGeom prst="rect">
            <a:avLst/>
          </a:prstGeom>
          <a:ln>
            <a:noFill/>
          </a:ln>
          <a:effectLst>
            <a:softEdge rad="112500"/>
          </a:effectLst>
        </p:spPr>
      </p:pic>
      <p:sp>
        <p:nvSpPr>
          <p:cNvPr id="2051" name="Rectangle 3"/>
          <p:cNvSpPr>
            <a:spLocks noChangeArrowheads="1"/>
          </p:cNvSpPr>
          <p:nvPr/>
        </p:nvSpPr>
        <p:spPr bwMode="auto">
          <a:xfrm>
            <a:off x="5914734" y="299021"/>
            <a:ext cx="184731"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Times New Roman" pitchFamily="18" charset="0"/>
              </a:rPr>
            </a:br>
            <a:endParaRPr kumimoji="0" lang="en-US" sz="1800" b="0" i="0" u="none" strike="noStrike" cap="none" normalizeH="0" baseline="0" dirty="0" smtClean="0">
              <a:ln>
                <a:noFill/>
              </a:ln>
              <a:solidFill>
                <a:schemeClr val="tx1"/>
              </a:solidFill>
              <a:effectLst/>
              <a:latin typeface="Arial" pitchFamily="34" charset="0"/>
            </a:endParaRPr>
          </a:p>
        </p:txBody>
      </p:sp>
      <p:pic>
        <p:nvPicPr>
          <p:cNvPr id="8" name="Εικόνα 67" descr="Εικόνα που περιέχει σχεδίαση, φαγητό&#10;&#10;Περιγραφή που δημιουργήθηκε αυτόματα"/>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4139952" y="5589240"/>
            <a:ext cx="1148317" cy="1268760"/>
          </a:xfrm>
          <a:prstGeom prst="rect">
            <a:avLst/>
          </a:prstGeom>
          <a:ln>
            <a:noFill/>
          </a:ln>
          <a:effectLst>
            <a:softEdge rad="112500"/>
          </a:effectLst>
        </p:spPr>
      </p:pic>
      <p:pic>
        <p:nvPicPr>
          <p:cNvPr id="9" name="image7.png"/>
          <p:cNvPicPr/>
          <p:nvPr/>
        </p:nvPicPr>
        <p:blipFill>
          <a:blip r:embed="rId4" cstate="print"/>
          <a:stretch>
            <a:fillRect/>
          </a:stretch>
        </p:blipFill>
        <p:spPr>
          <a:xfrm>
            <a:off x="179512" y="116632"/>
            <a:ext cx="1552354" cy="499730"/>
          </a:xfrm>
          <a:prstGeom prst="rect">
            <a:avLst/>
          </a:prstGeom>
        </p:spPr>
      </p:pic>
      <p:sp>
        <p:nvSpPr>
          <p:cNvPr id="11" name="Rectangle 10"/>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t>REDPro &amp; Africa</a:t>
            </a:r>
            <a:endParaRPr lang="en-US" dirty="0"/>
          </a:p>
        </p:txBody>
      </p:sp>
      <p:sp>
        <p:nvSpPr>
          <p:cNvPr id="3" name="Content Placeholder 2"/>
          <p:cNvSpPr>
            <a:spLocks noGrp="1"/>
          </p:cNvSpPr>
          <p:nvPr>
            <p:ph sz="quarter" idx="1"/>
          </p:nvPr>
        </p:nvSpPr>
        <p:spPr/>
        <p:txBody>
          <a:bodyPr>
            <a:normAutofit/>
          </a:bodyPr>
          <a:lstStyle/>
          <a:p>
            <a:r>
              <a:rPr lang="en-US" sz="2000" dirty="0" smtClean="0"/>
              <a:t>Our current pipeline of projects under investigation, licensing and development consists exclusively of Renewable Energy Sources projects, ranging from large scale wind, solar, biomass and geothermal projects to mini grids, scalable standalone systems and off grid solar systems, powered by inexhaustible renewable energy sources and targeted for rural areas in Africa</a:t>
            </a:r>
          </a:p>
          <a:p>
            <a:pPr>
              <a:buNone/>
            </a:pPr>
            <a:endParaRPr lang="en-US" dirty="0"/>
          </a:p>
        </p:txBody>
      </p: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051" name="Rectangle 3"/>
          <p:cNvSpPr>
            <a:spLocks noChangeArrowheads="1"/>
          </p:cNvSpPr>
          <p:nvPr/>
        </p:nvSpPr>
        <p:spPr bwMode="auto">
          <a:xfrm>
            <a:off x="5914734" y="299021"/>
            <a:ext cx="184731"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Times New Roman" pitchFamily="18" charset="0"/>
              </a:rPr>
            </a:br>
            <a:endParaRPr kumimoji="0" lang="en-US" sz="1800" b="0" i="0" u="none" strike="noStrike" cap="none" normalizeH="0" baseline="0" dirty="0" smtClean="0">
              <a:ln>
                <a:noFill/>
              </a:ln>
              <a:solidFill>
                <a:schemeClr val="tx1"/>
              </a:solidFill>
              <a:effectLst/>
              <a:latin typeface="Arial" pitchFamily="34" charset="0"/>
            </a:endParaRPr>
          </a:p>
        </p:txBody>
      </p:sp>
      <p:pic>
        <p:nvPicPr>
          <p:cNvPr id="9" name="image7.png"/>
          <p:cNvPicPr/>
          <p:nvPr/>
        </p:nvPicPr>
        <p:blipFill>
          <a:blip r:embed="rId2" cstate="print"/>
          <a:stretch>
            <a:fillRect/>
          </a:stretch>
        </p:blipFill>
        <p:spPr>
          <a:xfrm>
            <a:off x="179512" y="116632"/>
            <a:ext cx="1552354" cy="499730"/>
          </a:xfrm>
          <a:prstGeom prst="rect">
            <a:avLst/>
          </a:prstGeom>
        </p:spPr>
      </p:pic>
      <p:pic>
        <p:nvPicPr>
          <p:cNvPr id="10" name="Picture 9" descr="World Bank Spurs Kenya Off-Grid Solar Expansion with $150MM IDA ..."/>
          <p:cNvPicPr/>
          <p:nvPr/>
        </p:nvPicPr>
        <p:blipFill>
          <a:blip r:embed="rId3" cstate="print"/>
          <a:srcRect/>
          <a:stretch>
            <a:fillRect/>
          </a:stretch>
        </p:blipFill>
        <p:spPr bwMode="auto">
          <a:xfrm>
            <a:off x="179512" y="4221088"/>
            <a:ext cx="2486025" cy="2103253"/>
          </a:xfrm>
          <a:prstGeom prst="rect">
            <a:avLst/>
          </a:prstGeom>
          <a:ln>
            <a:noFill/>
          </a:ln>
          <a:effectLst>
            <a:softEdge rad="112500"/>
          </a:effectLst>
        </p:spPr>
      </p:pic>
      <p:pic>
        <p:nvPicPr>
          <p:cNvPr id="11" name="Picture 10" descr="Construction of 40 MW Malindi solar photovoltaic project in Kenya ..."/>
          <p:cNvPicPr/>
          <p:nvPr/>
        </p:nvPicPr>
        <p:blipFill>
          <a:blip r:embed="rId4" cstate="print"/>
          <a:srcRect/>
          <a:stretch>
            <a:fillRect/>
          </a:stretch>
        </p:blipFill>
        <p:spPr bwMode="auto">
          <a:xfrm>
            <a:off x="6516216" y="4293096"/>
            <a:ext cx="2451912" cy="2124518"/>
          </a:xfrm>
          <a:prstGeom prst="rect">
            <a:avLst/>
          </a:prstGeom>
          <a:ln>
            <a:noFill/>
          </a:ln>
          <a:effectLst>
            <a:softEdge rad="112500"/>
          </a:effectLst>
        </p:spPr>
      </p:pic>
      <p:pic>
        <p:nvPicPr>
          <p:cNvPr id="12" name="Picture 11" descr="C:\Users\Ioannis\Desktop\index.jpg"/>
          <p:cNvPicPr/>
          <p:nvPr/>
        </p:nvPicPr>
        <p:blipFill>
          <a:blip r:embed="rId5" cstate="print"/>
          <a:srcRect/>
          <a:stretch>
            <a:fillRect/>
          </a:stretch>
        </p:blipFill>
        <p:spPr bwMode="auto">
          <a:xfrm>
            <a:off x="2627784" y="3284984"/>
            <a:ext cx="3960440" cy="2102367"/>
          </a:xfrm>
          <a:prstGeom prst="rect">
            <a:avLst/>
          </a:prstGeom>
          <a:ln>
            <a:noFill/>
          </a:ln>
          <a:effectLst>
            <a:softEdge rad="112500"/>
          </a:effectLst>
        </p:spPr>
      </p:pic>
      <p:sp>
        <p:nvSpPr>
          <p:cNvPr id="14" name="Rectangle 13"/>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t>REDPro &amp; Africa</a:t>
            </a:r>
            <a:endParaRPr lang="en-US" dirty="0"/>
          </a:p>
        </p:txBody>
      </p:sp>
      <p:sp>
        <p:nvSpPr>
          <p:cNvPr id="3" name="Content Placeholder 2"/>
          <p:cNvSpPr>
            <a:spLocks noGrp="1"/>
          </p:cNvSpPr>
          <p:nvPr>
            <p:ph sz="quarter" idx="1"/>
          </p:nvPr>
        </p:nvSpPr>
        <p:spPr/>
        <p:txBody>
          <a:bodyPr>
            <a:normAutofit/>
          </a:bodyPr>
          <a:lstStyle/>
          <a:p>
            <a:pPr>
              <a:buNone/>
            </a:pPr>
            <a:r>
              <a:rPr lang="en-US" sz="2000" dirty="0" smtClean="0"/>
              <a:t>     </a:t>
            </a:r>
          </a:p>
          <a:p>
            <a:pPr>
              <a:buNone/>
            </a:pPr>
            <a:endParaRPr lang="en-US" dirty="0"/>
          </a:p>
        </p:txBody>
      </p: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051" name="Rectangle 3"/>
          <p:cNvSpPr>
            <a:spLocks noChangeArrowheads="1"/>
          </p:cNvSpPr>
          <p:nvPr/>
        </p:nvSpPr>
        <p:spPr bwMode="auto">
          <a:xfrm>
            <a:off x="5914734" y="299021"/>
            <a:ext cx="184731"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Times New Roman" pitchFamily="18" charset="0"/>
              </a:rPr>
            </a:br>
            <a:endParaRPr kumimoji="0" lang="en-US" sz="1800" b="0" i="0" u="none" strike="noStrike" cap="none" normalizeH="0" baseline="0" dirty="0" smtClean="0">
              <a:ln>
                <a:noFill/>
              </a:ln>
              <a:solidFill>
                <a:schemeClr val="tx1"/>
              </a:solidFill>
              <a:effectLst/>
              <a:latin typeface="Arial" pitchFamily="34" charset="0"/>
            </a:endParaRPr>
          </a:p>
        </p:txBody>
      </p:sp>
      <p:pic>
        <p:nvPicPr>
          <p:cNvPr id="9" name="image7.png"/>
          <p:cNvPicPr/>
          <p:nvPr/>
        </p:nvPicPr>
        <p:blipFill>
          <a:blip r:embed="rId2" cstate="print"/>
          <a:stretch>
            <a:fillRect/>
          </a:stretch>
        </p:blipFill>
        <p:spPr>
          <a:xfrm>
            <a:off x="179512" y="116632"/>
            <a:ext cx="1552354" cy="499730"/>
          </a:xfrm>
          <a:prstGeom prst="rect">
            <a:avLst/>
          </a:prstGeom>
        </p:spPr>
      </p:pic>
      <p:sp>
        <p:nvSpPr>
          <p:cNvPr id="11" name="TextBox 10"/>
          <p:cNvSpPr txBox="1"/>
          <p:nvPr/>
        </p:nvSpPr>
        <p:spPr>
          <a:xfrm>
            <a:off x="323528" y="3429000"/>
            <a:ext cx="2088232" cy="369332"/>
          </a:xfrm>
          <a:prstGeom prst="rect">
            <a:avLst/>
          </a:prstGeom>
          <a:noFill/>
        </p:spPr>
        <p:txBody>
          <a:bodyPr wrap="square" rtlCol="0">
            <a:spAutoFit/>
          </a:bodyPr>
          <a:lstStyle/>
          <a:p>
            <a:endParaRPr lang="en-US" dirty="0"/>
          </a:p>
        </p:txBody>
      </p:sp>
      <p:sp>
        <p:nvSpPr>
          <p:cNvPr id="17" name="Rectangle 16"/>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
        <p:nvSpPr>
          <p:cNvPr id="21" name="Rectangle 20"/>
          <p:cNvSpPr/>
          <p:nvPr/>
        </p:nvSpPr>
        <p:spPr>
          <a:xfrm>
            <a:off x="5292080" y="1628800"/>
            <a:ext cx="3851920" cy="4247317"/>
          </a:xfrm>
          <a:prstGeom prst="rect">
            <a:avLst/>
          </a:prstGeom>
          <a:solidFill>
            <a:schemeClr val="accent1">
              <a:lumMod val="60000"/>
              <a:lumOff val="40000"/>
            </a:schemeClr>
          </a:solidFill>
        </p:spPr>
        <p:txBody>
          <a:bodyPr wrap="square">
            <a:spAutoFit/>
          </a:bodyPr>
          <a:lstStyle/>
          <a:p>
            <a:pPr lvl="0" algn="r" eaLnBrk="0" fontAlgn="base" hangingPunct="0">
              <a:spcBef>
                <a:spcPct val="0"/>
              </a:spcBef>
              <a:spcAft>
                <a:spcPct val="0"/>
              </a:spcAft>
            </a:pPr>
            <a:r>
              <a:rPr lang="en-US" dirty="0" smtClean="0"/>
              <a:t>We are also working on setting up a training facility in order to promote both capacity building in the fields of renewable energy and climate change adaptation and intercultural understanding.</a:t>
            </a:r>
          </a:p>
          <a:p>
            <a:pPr lvl="0" algn="r" eaLnBrk="0" fontAlgn="base" hangingPunct="0">
              <a:spcBef>
                <a:spcPct val="0"/>
              </a:spcBef>
              <a:spcAft>
                <a:spcPct val="0"/>
              </a:spcAft>
            </a:pPr>
            <a:r>
              <a:rPr lang="en-US" dirty="0" smtClean="0"/>
              <a:t>In collaboration with the Technical University of Mombasa we aim to disseminate knowledge on the use of renewable energy sources to empower communities, through a series of webinars and seminars aimed at all possible stakeholders, from regional government to rural isolated village or slump level.</a:t>
            </a:r>
          </a:p>
        </p:txBody>
      </p:sp>
      <p:sp>
        <p:nvSpPr>
          <p:cNvPr id="22" name="Rectangle 1"/>
          <p:cNvSpPr>
            <a:spLocks noChangeArrowheads="1"/>
          </p:cNvSpPr>
          <p:nvPr/>
        </p:nvSpPr>
        <p:spPr bwMode="auto">
          <a:xfrm>
            <a:off x="251520" y="5909601"/>
            <a:ext cx="7776864" cy="830997"/>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600" dirty="0" smtClean="0"/>
              <a:t>We plan initially to attract funding to carry out a number of projects showcasing </a:t>
            </a:r>
            <a:r>
              <a:rPr lang="en-US" sz="1600" dirty="0" err="1" smtClean="0"/>
              <a:t>renewables</a:t>
            </a:r>
            <a:r>
              <a:rPr lang="en-US" sz="1600" dirty="0" smtClean="0"/>
              <a:t> applications, in order to highlight the pathway for the necessary flow of funds to Sub Saharan Africa.</a:t>
            </a:r>
          </a:p>
        </p:txBody>
      </p:sp>
      <p:pic>
        <p:nvPicPr>
          <p:cNvPr id="25" name="Picture 24" descr="tsip.png"/>
          <p:cNvPicPr>
            <a:picLocks noChangeAspect="1"/>
          </p:cNvPicPr>
          <p:nvPr/>
        </p:nvPicPr>
        <p:blipFill>
          <a:blip r:embed="rId3" cstate="print"/>
          <a:stretch>
            <a:fillRect/>
          </a:stretch>
        </p:blipFill>
        <p:spPr>
          <a:xfrm>
            <a:off x="179512" y="4365104"/>
            <a:ext cx="1584176" cy="1093305"/>
          </a:xfrm>
          <a:prstGeom prst="rect">
            <a:avLst/>
          </a:prstGeom>
        </p:spPr>
      </p:pic>
      <p:sp>
        <p:nvSpPr>
          <p:cNvPr id="29" name="Rectangle 28"/>
          <p:cNvSpPr/>
          <p:nvPr/>
        </p:nvSpPr>
        <p:spPr>
          <a:xfrm>
            <a:off x="251520" y="1556792"/>
            <a:ext cx="4968552" cy="2308324"/>
          </a:xfrm>
          <a:prstGeom prst="rect">
            <a:avLst/>
          </a:prstGeom>
          <a:solidFill>
            <a:schemeClr val="accent5">
              <a:lumMod val="60000"/>
              <a:lumOff val="40000"/>
            </a:schemeClr>
          </a:solidFill>
        </p:spPr>
        <p:txBody>
          <a:bodyPr wrap="square">
            <a:spAutoFit/>
          </a:bodyPr>
          <a:lstStyle/>
          <a:p>
            <a:pPr lvl="0" fontAlgn="base">
              <a:spcBef>
                <a:spcPct val="0"/>
              </a:spcBef>
              <a:spcAft>
                <a:spcPct val="0"/>
              </a:spcAft>
            </a:pPr>
            <a:r>
              <a:rPr lang="en-US" dirty="0" smtClean="0"/>
              <a:t>We aim to assist small isolated communities to eradicate energy poverty by means of exploring the continent’s untapped huge clean energy potential in order to provide clean, cheap electricity to small isolated communities, currently having no access to energy and resorting to dirty inefficient fuels causing serious health problems to mothers and young offspring.</a:t>
            </a:r>
          </a:p>
        </p:txBody>
      </p:sp>
      <p:pic>
        <p:nvPicPr>
          <p:cNvPr id="30" name="Picture 29" descr="tsip2.png"/>
          <p:cNvPicPr>
            <a:picLocks noChangeAspect="1"/>
          </p:cNvPicPr>
          <p:nvPr/>
        </p:nvPicPr>
        <p:blipFill>
          <a:blip r:embed="rId4" cstate="print"/>
          <a:stretch>
            <a:fillRect/>
          </a:stretch>
        </p:blipFill>
        <p:spPr>
          <a:xfrm>
            <a:off x="1907704" y="3573016"/>
            <a:ext cx="3384376" cy="227875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t>REDPro &amp; Africa</a:t>
            </a:r>
            <a:endParaRPr lang="en-US" dirty="0"/>
          </a:p>
        </p:txBody>
      </p:sp>
      <p:sp>
        <p:nvSpPr>
          <p:cNvPr id="3" name="Content Placeholder 2"/>
          <p:cNvSpPr>
            <a:spLocks noGrp="1"/>
          </p:cNvSpPr>
          <p:nvPr>
            <p:ph sz="quarter" idx="1"/>
          </p:nvPr>
        </p:nvSpPr>
        <p:spPr/>
        <p:txBody>
          <a:bodyPr>
            <a:normAutofit/>
          </a:bodyPr>
          <a:lstStyle/>
          <a:p>
            <a:pPr>
              <a:buNone/>
            </a:pPr>
            <a:r>
              <a:rPr lang="en-US" sz="2000" dirty="0" smtClean="0"/>
              <a:t>     </a:t>
            </a:r>
          </a:p>
          <a:p>
            <a:pPr>
              <a:buNone/>
            </a:pPr>
            <a:endParaRPr lang="en-US" dirty="0"/>
          </a:p>
        </p:txBody>
      </p: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051" name="Rectangle 3"/>
          <p:cNvSpPr>
            <a:spLocks noChangeArrowheads="1"/>
          </p:cNvSpPr>
          <p:nvPr/>
        </p:nvSpPr>
        <p:spPr bwMode="auto">
          <a:xfrm>
            <a:off x="5914734" y="299021"/>
            <a:ext cx="184731"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Times New Roman" pitchFamily="18" charset="0"/>
              </a:rPr>
            </a:br>
            <a:endParaRPr kumimoji="0" lang="en-US" sz="1800" b="0" i="0" u="none" strike="noStrike" cap="none" normalizeH="0" baseline="0" dirty="0" smtClean="0">
              <a:ln>
                <a:noFill/>
              </a:ln>
              <a:solidFill>
                <a:schemeClr val="tx1"/>
              </a:solidFill>
              <a:effectLst/>
              <a:latin typeface="Arial" pitchFamily="34" charset="0"/>
            </a:endParaRPr>
          </a:p>
        </p:txBody>
      </p:sp>
      <p:pic>
        <p:nvPicPr>
          <p:cNvPr id="9" name="image7.png"/>
          <p:cNvPicPr/>
          <p:nvPr/>
        </p:nvPicPr>
        <p:blipFill>
          <a:blip r:embed="rId2" cstate="print"/>
          <a:stretch>
            <a:fillRect/>
          </a:stretch>
        </p:blipFill>
        <p:spPr>
          <a:xfrm>
            <a:off x="179512" y="116632"/>
            <a:ext cx="1552354" cy="499730"/>
          </a:xfrm>
          <a:prstGeom prst="rect">
            <a:avLst/>
          </a:prstGeom>
        </p:spPr>
      </p:pic>
      <p:pic>
        <p:nvPicPr>
          <p:cNvPr id="8" name="Εικόνα 72" descr="Εικόνα που περιέχει παιχνίδι&#10;&#10;Περιγραφή που δημιουργήθηκε αυτόματα"/>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179512" y="1772816"/>
            <a:ext cx="4752528" cy="3600400"/>
          </a:xfrm>
          <a:prstGeom prst="rect">
            <a:avLst/>
          </a:prstGeom>
          <a:ln>
            <a:noFill/>
          </a:ln>
          <a:effectLst>
            <a:softEdge rad="112500"/>
          </a:effectLst>
        </p:spPr>
      </p:pic>
      <p:sp>
        <p:nvSpPr>
          <p:cNvPr id="27649" name="Rectangle 1"/>
          <p:cNvSpPr>
            <a:spLocks noChangeArrowheads="1"/>
          </p:cNvSpPr>
          <p:nvPr/>
        </p:nvSpPr>
        <p:spPr bwMode="auto">
          <a:xfrm>
            <a:off x="395536" y="2060848"/>
            <a:ext cx="1616340" cy="4924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smtClean="0">
                <a:ln>
                  <a:noFill/>
                </a:ln>
                <a:solidFill>
                  <a:srgbClr val="262626"/>
                </a:solidFill>
                <a:effectLst/>
                <a:latin typeface="Calibri" pitchFamily="34" charset="0"/>
                <a:ea typeface="Times New Roman" pitchFamily="18" charset="0"/>
                <a:cs typeface="Calibri" pitchFamily="34" charset="0"/>
              </a:rPr>
              <a:t>A.F.R.I.C.A</a:t>
            </a:r>
            <a:endParaRPr kumimoji="0" lang="en-US" sz="1800" b="1" i="0" u="none" strike="noStrike" cap="none" normalizeH="0" baseline="0" dirty="0" smtClean="0">
              <a:ln>
                <a:noFill/>
              </a:ln>
              <a:solidFill>
                <a:schemeClr val="tx1"/>
              </a:solidFill>
              <a:effectLst/>
              <a:latin typeface="Calibri" pitchFamily="34" charset="0"/>
            </a:endParaRPr>
          </a:p>
        </p:txBody>
      </p:sp>
      <p:sp>
        <p:nvSpPr>
          <p:cNvPr id="11" name="TextBox 10"/>
          <p:cNvSpPr txBox="1"/>
          <p:nvPr/>
        </p:nvSpPr>
        <p:spPr>
          <a:xfrm>
            <a:off x="5076056" y="1772816"/>
            <a:ext cx="3888432" cy="3693319"/>
          </a:xfrm>
          <a:prstGeom prst="rect">
            <a:avLst/>
          </a:prstGeom>
          <a:noFill/>
        </p:spPr>
        <p:txBody>
          <a:bodyPr wrap="square" rtlCol="0">
            <a:spAutoFit/>
          </a:bodyPr>
          <a:lstStyle/>
          <a:p>
            <a:r>
              <a:rPr lang="en-US" dirty="0" smtClean="0"/>
              <a:t>To facilitate its renewables and climate action agenda for African communities, REDPro created and registered in Nairobi,), a nonprofit NGO, </a:t>
            </a:r>
            <a:r>
              <a:rPr lang="en-US" b="1" dirty="0" smtClean="0">
                <a:solidFill>
                  <a:srgbClr val="C00000"/>
                </a:solidFill>
              </a:rPr>
              <a:t>A.F.R.I.C.A (AfricaForRenewablesInClimateAction)</a:t>
            </a:r>
            <a:r>
              <a:rPr lang="en-US" dirty="0" smtClean="0"/>
              <a:t>dedicated to Concrete Global Climate Action, now, to halt &amp; reverse the climate crisis, employing 100% Renewables to eradicate energy poverty, meet SDG7 and empower Africa, as it’s tweeter account (@for_renewables) proudly reads.</a:t>
            </a:r>
          </a:p>
          <a:p>
            <a:endParaRPr lang="en-US" dirty="0"/>
          </a:p>
        </p:txBody>
      </p:sp>
      <p:sp>
        <p:nvSpPr>
          <p:cNvPr id="12" name="TextBox 11"/>
          <p:cNvSpPr txBox="1"/>
          <p:nvPr/>
        </p:nvSpPr>
        <p:spPr>
          <a:xfrm>
            <a:off x="251520" y="5842337"/>
            <a:ext cx="8712968" cy="1015663"/>
          </a:xfrm>
          <a:prstGeom prst="rect">
            <a:avLst/>
          </a:prstGeom>
          <a:noFill/>
        </p:spPr>
        <p:txBody>
          <a:bodyPr wrap="square" rtlCol="0">
            <a:spAutoFit/>
          </a:bodyPr>
          <a:lstStyle/>
          <a:p>
            <a:pPr algn="ctr"/>
            <a:r>
              <a:rPr lang="en-US" sz="1400" dirty="0" smtClean="0"/>
              <a:t>A.F.R.I.C.A’s Executive Director Ms Kathleen Mureithi, a Kenyan citizen, who is a researcher by profession with a specific focus on evidence based strategy formulations and executions and a knack for a blend of both leadership and entrepreneurship, is entrusted with this visionary task.</a:t>
            </a:r>
          </a:p>
          <a:p>
            <a:endParaRPr lang="en-US" dirty="0"/>
          </a:p>
        </p:txBody>
      </p:sp>
      <p:sp>
        <p:nvSpPr>
          <p:cNvPr id="13" name="Rectangle 12"/>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531352" cy="752128"/>
          </a:xfrm>
        </p:spPr>
        <p:txBody>
          <a:bodyPr>
            <a:normAutofit fontScale="90000"/>
          </a:bodyPr>
          <a:lstStyle/>
          <a:p>
            <a:pPr algn="r"/>
            <a:r>
              <a:rPr lang="en-US" sz="4000" dirty="0" smtClean="0"/>
              <a:t/>
            </a:r>
            <a:br>
              <a:rPr lang="en-US" sz="4000" dirty="0" smtClean="0"/>
            </a:br>
            <a:r>
              <a:rPr lang="en-US" sz="4000" dirty="0" smtClean="0"/>
              <a:t/>
            </a:r>
            <a:br>
              <a:rPr lang="en-US" sz="4000" dirty="0" smtClean="0"/>
            </a:br>
            <a:r>
              <a:rPr lang="en-US" sz="4900" dirty="0" smtClean="0"/>
              <a:t>Webinars</a:t>
            </a:r>
            <a:r>
              <a:rPr lang="en-US" dirty="0" smtClean="0"/>
              <a:t/>
            </a:r>
            <a:br>
              <a:rPr lang="en-US" dirty="0" smtClean="0"/>
            </a:br>
            <a:endParaRPr lang="en-US" dirty="0"/>
          </a:p>
        </p:txBody>
      </p:sp>
      <p:pic>
        <p:nvPicPr>
          <p:cNvPr id="5" name="image7.png"/>
          <p:cNvPicPr/>
          <p:nvPr/>
        </p:nvPicPr>
        <p:blipFill>
          <a:blip r:embed="rId2" cstate="print"/>
          <a:stretch>
            <a:fillRect/>
          </a:stretch>
        </p:blipFill>
        <p:spPr>
          <a:xfrm>
            <a:off x="179512" y="116632"/>
            <a:ext cx="1552354" cy="499730"/>
          </a:xfrm>
          <a:prstGeom prst="rect">
            <a:avLst/>
          </a:prstGeom>
        </p:spPr>
      </p:pic>
      <p:pic>
        <p:nvPicPr>
          <p:cNvPr id="9" name="Picture 8" descr="paris.png"/>
          <p:cNvPicPr>
            <a:picLocks noChangeAspect="1"/>
          </p:cNvPicPr>
          <p:nvPr/>
        </p:nvPicPr>
        <p:blipFill>
          <a:blip r:embed="rId3" cstate="print"/>
          <a:stretch>
            <a:fillRect/>
          </a:stretch>
        </p:blipFill>
        <p:spPr>
          <a:xfrm>
            <a:off x="179512" y="1556792"/>
            <a:ext cx="3168352" cy="2592288"/>
          </a:xfrm>
          <a:prstGeom prst="rect">
            <a:avLst/>
          </a:prstGeom>
          <a:ln w="28575">
            <a:solidFill>
              <a:srgbClr val="00B050"/>
            </a:solidFill>
          </a:ln>
        </p:spPr>
      </p:pic>
      <p:pic>
        <p:nvPicPr>
          <p:cNvPr id="10" name="Picture 9" descr="sdgs.jpg"/>
          <p:cNvPicPr>
            <a:picLocks noChangeAspect="1"/>
          </p:cNvPicPr>
          <p:nvPr/>
        </p:nvPicPr>
        <p:blipFill>
          <a:blip r:embed="rId4" cstate="print"/>
          <a:stretch>
            <a:fillRect/>
          </a:stretch>
        </p:blipFill>
        <p:spPr>
          <a:xfrm>
            <a:off x="3419872" y="2348880"/>
            <a:ext cx="3024336" cy="4320480"/>
          </a:xfrm>
          <a:prstGeom prst="rect">
            <a:avLst/>
          </a:prstGeom>
          <a:ln>
            <a:solidFill>
              <a:srgbClr val="FFC000"/>
            </a:solidFill>
          </a:ln>
        </p:spPr>
      </p:pic>
      <p:pic>
        <p:nvPicPr>
          <p:cNvPr id="11" name="Picture 10" descr="afr.jpg"/>
          <p:cNvPicPr>
            <a:picLocks noChangeAspect="1"/>
          </p:cNvPicPr>
          <p:nvPr/>
        </p:nvPicPr>
        <p:blipFill>
          <a:blip r:embed="rId5" cstate="print"/>
          <a:stretch>
            <a:fillRect/>
          </a:stretch>
        </p:blipFill>
        <p:spPr>
          <a:xfrm>
            <a:off x="179512" y="4293096"/>
            <a:ext cx="3168352" cy="2348880"/>
          </a:xfrm>
          <a:prstGeom prst="rect">
            <a:avLst/>
          </a:prstGeom>
          <a:ln>
            <a:solidFill>
              <a:srgbClr val="002060"/>
            </a:solidFill>
          </a:ln>
        </p:spPr>
      </p:pic>
      <p:pic>
        <p:nvPicPr>
          <p:cNvPr id="12" name="Picture 11" descr="twre.jpg"/>
          <p:cNvPicPr>
            <a:picLocks noChangeAspect="1"/>
          </p:cNvPicPr>
          <p:nvPr/>
        </p:nvPicPr>
        <p:blipFill>
          <a:blip r:embed="rId6" cstate="print"/>
          <a:stretch>
            <a:fillRect/>
          </a:stretch>
        </p:blipFill>
        <p:spPr>
          <a:xfrm>
            <a:off x="6588224" y="2348880"/>
            <a:ext cx="2376264" cy="2592288"/>
          </a:xfrm>
          <a:prstGeom prst="rect">
            <a:avLst/>
          </a:prstGeom>
          <a:ln>
            <a:solidFill>
              <a:srgbClr val="0070C0"/>
            </a:solidFill>
          </a:ln>
        </p:spPr>
      </p:pic>
      <p:sp>
        <p:nvSpPr>
          <p:cNvPr id="13" name="TextBox 12"/>
          <p:cNvSpPr txBox="1"/>
          <p:nvPr/>
        </p:nvSpPr>
        <p:spPr>
          <a:xfrm>
            <a:off x="3707904" y="1484784"/>
            <a:ext cx="5184576" cy="830997"/>
          </a:xfrm>
          <a:prstGeom prst="rect">
            <a:avLst/>
          </a:prstGeom>
          <a:noFill/>
        </p:spPr>
        <p:txBody>
          <a:bodyPr wrap="square" rtlCol="0">
            <a:spAutoFit/>
          </a:bodyPr>
          <a:lstStyle/>
          <a:p>
            <a:pPr algn="ctr"/>
            <a:r>
              <a:rPr lang="en-US" sz="2400" b="1" dirty="0" smtClean="0">
                <a:solidFill>
                  <a:schemeClr val="tx1">
                    <a:lumMod val="85000"/>
                    <a:lumOff val="15000"/>
                  </a:schemeClr>
                </a:solidFill>
                <a:latin typeface="Calibri" pitchFamily="34" charset="0"/>
                <a:cs typeface="Calibri" pitchFamily="34" charset="0"/>
              </a:rPr>
              <a:t>Webinars during 2020 &amp; 2021 with the participation of Dr Ioannis Tsipouridis</a:t>
            </a:r>
            <a:endParaRPr lang="en-US" sz="2400" b="1" dirty="0">
              <a:solidFill>
                <a:schemeClr val="tx1">
                  <a:lumMod val="85000"/>
                  <a:lumOff val="15000"/>
                </a:schemeClr>
              </a:solidFill>
              <a:latin typeface="Calibri" pitchFamily="34" charset="0"/>
              <a:cs typeface="Calibri" pitchFamily="34" charset="0"/>
            </a:endParaRPr>
          </a:p>
        </p:txBody>
      </p:sp>
      <p:pic>
        <p:nvPicPr>
          <p:cNvPr id="14" name="Picture 13" descr="3.png"/>
          <p:cNvPicPr>
            <a:picLocks noChangeAspect="1"/>
          </p:cNvPicPr>
          <p:nvPr/>
        </p:nvPicPr>
        <p:blipFill>
          <a:blip r:embed="rId7" cstate="print"/>
          <a:stretch>
            <a:fillRect/>
          </a:stretch>
        </p:blipFill>
        <p:spPr>
          <a:xfrm>
            <a:off x="6588224" y="5085184"/>
            <a:ext cx="2376264" cy="1512168"/>
          </a:xfrm>
          <a:prstGeom prst="rect">
            <a:avLst/>
          </a:prstGeom>
          <a:ln w="19050">
            <a:solidFill>
              <a:schemeClr val="tx1">
                <a:lumMod val="85000"/>
                <a:lumOff val="15000"/>
              </a:schemeClr>
            </a:solidFill>
          </a:ln>
        </p:spPr>
      </p:pic>
      <p:sp>
        <p:nvSpPr>
          <p:cNvPr id="15" name="Rectangle 14"/>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332656"/>
            <a:ext cx="8153400" cy="990600"/>
          </a:xfrm>
        </p:spPr>
        <p:txBody>
          <a:bodyPr/>
          <a:lstStyle/>
          <a:p>
            <a:pPr algn="r"/>
            <a:r>
              <a:rPr lang="en-US" dirty="0" smtClean="0"/>
              <a:t>Introduction</a:t>
            </a:r>
            <a:endParaRPr lang="en-US" dirty="0"/>
          </a:p>
        </p:txBody>
      </p:sp>
      <p:sp>
        <p:nvSpPr>
          <p:cNvPr id="6" name="Content Placeholder 5"/>
          <p:cNvSpPr>
            <a:spLocks noGrp="1"/>
          </p:cNvSpPr>
          <p:nvPr>
            <p:ph sz="quarter" idx="1"/>
          </p:nvPr>
        </p:nvSpPr>
        <p:spPr/>
        <p:txBody>
          <a:bodyPr anchor="t"/>
          <a:lstStyle/>
          <a:p>
            <a:pPr>
              <a:buNone/>
            </a:pPr>
            <a:r>
              <a:rPr lang="en-US" sz="2000" i="1" dirty="0" smtClean="0">
                <a:latin typeface="Calibri" pitchFamily="34" charset="0"/>
              </a:rPr>
              <a:t>We believe climate change to  be  the number one threat to civilization ; hence all our efforts should be directed towards facing this challenge now.</a:t>
            </a:r>
          </a:p>
          <a:p>
            <a:pPr>
              <a:buNone/>
            </a:pPr>
            <a:endParaRPr lang="en-US" sz="2000" dirty="0" smtClean="0">
              <a:latin typeface="Calibri" pitchFamily="34" charset="0"/>
            </a:endParaRPr>
          </a:p>
          <a:p>
            <a:pPr>
              <a:buNone/>
            </a:pPr>
            <a:r>
              <a:rPr lang="en-US" sz="2000" i="1" dirty="0" smtClean="0">
                <a:latin typeface="Calibri" pitchFamily="34" charset="0"/>
              </a:rPr>
              <a:t>We  further believe  that the single most determinant answer to this lies in the immediate and extensive deployment of all Renewable sources, until we establish a 100%   Renewables  energy mix  and  a  zero  carbon economy.</a:t>
            </a:r>
            <a:endParaRPr lang="en-US" sz="2000" dirty="0" smtClean="0">
              <a:latin typeface="Calibri" pitchFamily="34" charset="0"/>
            </a:endParaRPr>
          </a:p>
          <a:p>
            <a:endParaRPr lang="en-US" dirty="0"/>
          </a:p>
        </p:txBody>
      </p:sp>
      <p:pic>
        <p:nvPicPr>
          <p:cNvPr id="7" name="Picture 6" descr="Tender: Renewables &amp; energy efficiency works"/>
          <p:cNvPicPr/>
          <p:nvPr/>
        </p:nvPicPr>
        <p:blipFill>
          <a:blip r:embed="rId2" cstate="print"/>
          <a:srcRect/>
          <a:stretch>
            <a:fillRect/>
          </a:stretch>
        </p:blipFill>
        <p:spPr bwMode="auto">
          <a:xfrm>
            <a:off x="2555776" y="3789040"/>
            <a:ext cx="3888432" cy="2862390"/>
          </a:xfrm>
          <a:prstGeom prst="rect">
            <a:avLst/>
          </a:prstGeom>
          <a:ln>
            <a:noFill/>
          </a:ln>
          <a:effectLst>
            <a:softEdge rad="112500"/>
          </a:effectLst>
        </p:spPr>
      </p:pic>
      <p:pic>
        <p:nvPicPr>
          <p:cNvPr id="8" name="image7.png"/>
          <p:cNvPicPr/>
          <p:nvPr/>
        </p:nvPicPr>
        <p:blipFill>
          <a:blip r:embed="rId3" cstate="print"/>
          <a:stretch>
            <a:fillRect/>
          </a:stretch>
        </p:blipFill>
        <p:spPr>
          <a:xfrm>
            <a:off x="179512" y="116632"/>
            <a:ext cx="1552354" cy="499730"/>
          </a:xfrm>
          <a:prstGeom prst="rect">
            <a:avLst/>
          </a:prstGeom>
        </p:spPr>
      </p:pic>
      <p:sp>
        <p:nvSpPr>
          <p:cNvPr id="9" name="Rectangle 8"/>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image7.png"/>
          <p:cNvPicPr/>
          <p:nvPr/>
        </p:nvPicPr>
        <p:blipFill>
          <a:blip r:embed="rId2" cstate="print"/>
          <a:stretch>
            <a:fillRect/>
          </a:stretch>
        </p:blipFill>
        <p:spPr>
          <a:xfrm>
            <a:off x="179512" y="116632"/>
            <a:ext cx="1552354" cy="499730"/>
          </a:xfrm>
          <a:prstGeom prst="rect">
            <a:avLst/>
          </a:prstGeom>
        </p:spPr>
      </p:pic>
      <p:sp>
        <p:nvSpPr>
          <p:cNvPr id="13" name="TextBox 12"/>
          <p:cNvSpPr txBox="1"/>
          <p:nvPr/>
        </p:nvSpPr>
        <p:spPr>
          <a:xfrm>
            <a:off x="3707904" y="1484784"/>
            <a:ext cx="5184576" cy="830997"/>
          </a:xfrm>
          <a:prstGeom prst="rect">
            <a:avLst/>
          </a:prstGeom>
          <a:noFill/>
        </p:spPr>
        <p:txBody>
          <a:bodyPr wrap="square" rtlCol="0">
            <a:spAutoFit/>
          </a:bodyPr>
          <a:lstStyle/>
          <a:p>
            <a:pPr algn="ctr"/>
            <a:r>
              <a:rPr lang="en-US" sz="2400" b="1" dirty="0" smtClean="0">
                <a:solidFill>
                  <a:schemeClr val="tx1">
                    <a:lumMod val="85000"/>
                    <a:lumOff val="15000"/>
                  </a:schemeClr>
                </a:solidFill>
                <a:latin typeface="Calibri" pitchFamily="34" charset="0"/>
                <a:cs typeface="Calibri" pitchFamily="34" charset="0"/>
              </a:rPr>
              <a:t>Webinars during 2020 &amp; 2021 with the participation of Dr Ioannis Tsipouridis</a:t>
            </a:r>
            <a:endParaRPr lang="en-US" sz="2400" b="1" dirty="0">
              <a:solidFill>
                <a:schemeClr val="tx1">
                  <a:lumMod val="85000"/>
                  <a:lumOff val="15000"/>
                </a:schemeClr>
              </a:solidFill>
              <a:latin typeface="Calibri" pitchFamily="34" charset="0"/>
              <a:cs typeface="Calibri" pitchFamily="34" charset="0"/>
            </a:endParaRPr>
          </a:p>
        </p:txBody>
      </p:sp>
      <p:sp>
        <p:nvSpPr>
          <p:cNvPr id="15" name="Rectangle 14"/>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pic>
        <p:nvPicPr>
          <p:cNvPr id="16" name="Picture 15" descr="BuildBackBetter-Greece_speakers_gr_final.png"/>
          <p:cNvPicPr>
            <a:picLocks noChangeAspect="1"/>
          </p:cNvPicPr>
          <p:nvPr/>
        </p:nvPicPr>
        <p:blipFill>
          <a:blip r:embed="rId3" cstate="print"/>
          <a:stretch>
            <a:fillRect/>
          </a:stretch>
        </p:blipFill>
        <p:spPr>
          <a:xfrm>
            <a:off x="179512" y="2276872"/>
            <a:ext cx="5844115" cy="3384376"/>
          </a:xfrm>
          <a:prstGeom prst="rect">
            <a:avLst/>
          </a:prstGeom>
        </p:spPr>
      </p:pic>
      <p:pic>
        <p:nvPicPr>
          <p:cNvPr id="17" name="Picture 16" descr="b2.png"/>
          <p:cNvPicPr>
            <a:picLocks noChangeAspect="1"/>
          </p:cNvPicPr>
          <p:nvPr/>
        </p:nvPicPr>
        <p:blipFill>
          <a:blip r:embed="rId4" cstate="print"/>
          <a:stretch>
            <a:fillRect/>
          </a:stretch>
        </p:blipFill>
        <p:spPr>
          <a:xfrm>
            <a:off x="6156176" y="3789040"/>
            <a:ext cx="2770844" cy="2576806"/>
          </a:xfrm>
          <a:prstGeom prst="rect">
            <a:avLst/>
          </a:prstGeom>
        </p:spPr>
      </p:pic>
      <p:sp>
        <p:nvSpPr>
          <p:cNvPr id="18" name="Title 1"/>
          <p:cNvSpPr>
            <a:spLocks noGrp="1"/>
          </p:cNvSpPr>
          <p:nvPr>
            <p:ph type="title"/>
          </p:nvPr>
        </p:nvSpPr>
        <p:spPr>
          <a:xfrm>
            <a:off x="612648" y="0"/>
            <a:ext cx="8531352" cy="1219200"/>
          </a:xfrm>
        </p:spPr>
        <p:txBody>
          <a:bodyPr>
            <a:normAutofit fontScale="90000"/>
          </a:bodyPr>
          <a:lstStyle/>
          <a:p>
            <a:pPr algn="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900" dirty="0" smtClean="0"/>
              <a:t>Webinars</a:t>
            </a:r>
            <a:br>
              <a:rPr lang="en-US" sz="4900" dirty="0" smtClean="0"/>
            </a:br>
            <a:r>
              <a:rPr lang="en-US" dirty="0" smtClean="0"/>
              <a:t/>
            </a:r>
            <a:br>
              <a:rPr lang="en-US" dirty="0" smtClean="0"/>
            </a:b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dirty="0" smtClean="0"/>
              <a:t>Contact us</a:t>
            </a:r>
            <a:endParaRPr lang="en-US" dirty="0"/>
          </a:p>
        </p:txBody>
      </p:sp>
      <p:sp>
        <p:nvSpPr>
          <p:cNvPr id="3" name="Content Placeholder 2"/>
          <p:cNvSpPr>
            <a:spLocks noGrp="1"/>
          </p:cNvSpPr>
          <p:nvPr>
            <p:ph sz="quarter" idx="1"/>
          </p:nvPr>
        </p:nvSpPr>
        <p:spPr/>
        <p:txBody>
          <a:bodyPr>
            <a:normAutofit/>
          </a:bodyPr>
          <a:lstStyle/>
          <a:p>
            <a:pPr>
              <a:buNone/>
            </a:pPr>
            <a:r>
              <a:rPr lang="en-US" sz="2000" dirty="0" smtClean="0"/>
              <a:t>     </a:t>
            </a:r>
          </a:p>
          <a:p>
            <a:pPr>
              <a:buNone/>
            </a:pPr>
            <a:endParaRPr lang="en-US" dirty="0"/>
          </a:p>
        </p:txBody>
      </p: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051" name="Rectangle 3"/>
          <p:cNvSpPr>
            <a:spLocks noChangeArrowheads="1"/>
          </p:cNvSpPr>
          <p:nvPr/>
        </p:nvSpPr>
        <p:spPr bwMode="auto">
          <a:xfrm>
            <a:off x="5914734" y="299021"/>
            <a:ext cx="184731"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Times New Roman" pitchFamily="18" charset="0"/>
              </a:rPr>
            </a:br>
            <a:endParaRPr kumimoji="0" lang="en-US" sz="1800" b="0" i="0" u="none" strike="noStrike" cap="none" normalizeH="0" baseline="0" dirty="0" smtClean="0">
              <a:ln>
                <a:noFill/>
              </a:ln>
              <a:solidFill>
                <a:schemeClr val="tx1"/>
              </a:solidFill>
              <a:effectLst/>
              <a:latin typeface="Arial" pitchFamily="34" charset="0"/>
            </a:endParaRPr>
          </a:p>
        </p:txBody>
      </p:sp>
      <p:pic>
        <p:nvPicPr>
          <p:cNvPr id="9" name="image7.png"/>
          <p:cNvPicPr/>
          <p:nvPr/>
        </p:nvPicPr>
        <p:blipFill>
          <a:blip r:embed="rId2" cstate="print"/>
          <a:stretch>
            <a:fillRect/>
          </a:stretch>
        </p:blipFill>
        <p:spPr>
          <a:xfrm>
            <a:off x="179512" y="116632"/>
            <a:ext cx="1552354" cy="499730"/>
          </a:xfrm>
          <a:prstGeom prst="rect">
            <a:avLst/>
          </a:prstGeom>
        </p:spPr>
      </p:pic>
      <p:sp>
        <p:nvSpPr>
          <p:cNvPr id="14" name="TextBox 13"/>
          <p:cNvSpPr txBox="1"/>
          <p:nvPr/>
        </p:nvSpPr>
        <p:spPr>
          <a:xfrm>
            <a:off x="251520" y="2924944"/>
            <a:ext cx="2736304" cy="1938992"/>
          </a:xfrm>
          <a:prstGeom prst="rect">
            <a:avLst/>
          </a:prstGeom>
          <a:noFill/>
        </p:spPr>
        <p:txBody>
          <a:bodyPr wrap="square" rtlCol="0">
            <a:spAutoFit/>
          </a:bodyPr>
          <a:lstStyle/>
          <a:p>
            <a:pPr algn="ctr"/>
            <a:r>
              <a:rPr lang="en-US" b="1" i="1" u="sng" dirty="0" smtClean="0">
                <a:solidFill>
                  <a:srgbClr val="C00000"/>
                </a:solidFill>
              </a:rPr>
              <a:t>REDPro </a:t>
            </a:r>
          </a:p>
          <a:p>
            <a:endParaRPr lang="en-US" b="1" i="1" dirty="0" smtClean="0">
              <a:solidFill>
                <a:srgbClr val="C00000"/>
              </a:solidFill>
            </a:endParaRPr>
          </a:p>
          <a:p>
            <a:pPr algn="ctr"/>
            <a:r>
              <a:rPr lang="en-US" sz="1400" b="1" i="1" dirty="0" smtClean="0"/>
              <a:t>306 Kifisias Av., 1st Chalandri (Sidera)</a:t>
            </a:r>
          </a:p>
          <a:p>
            <a:pPr algn="ctr"/>
            <a:r>
              <a:rPr lang="en-US" sz="1400" b="1" i="1" dirty="0" smtClean="0"/>
              <a:t>Athens 152 32</a:t>
            </a:r>
            <a:endParaRPr lang="en-US" sz="1400" dirty="0" smtClean="0"/>
          </a:p>
          <a:p>
            <a:pPr algn="ctr"/>
            <a:r>
              <a:rPr lang="en-US" sz="1400" b="1" i="1" dirty="0" smtClean="0"/>
              <a:t>Tel.: (0030) 213 041 25 33</a:t>
            </a:r>
            <a:endParaRPr lang="en-US" sz="1400" dirty="0" smtClean="0"/>
          </a:p>
          <a:p>
            <a:pPr algn="ctr"/>
            <a:r>
              <a:rPr lang="en-US" sz="1400" b="1" i="1" dirty="0" smtClean="0"/>
              <a:t>Website: </a:t>
            </a:r>
            <a:r>
              <a:rPr lang="en-US" sz="1400" i="1" dirty="0" smtClean="0">
                <a:hlinkClick r:id="rId3"/>
              </a:rPr>
              <a:t>www.redpro.gr</a:t>
            </a:r>
            <a:endParaRPr lang="en-US" sz="1400" dirty="0" smtClean="0"/>
          </a:p>
          <a:p>
            <a:pPr algn="ctr"/>
            <a:r>
              <a:rPr lang="en-US" sz="1400" b="1" i="1" dirty="0" smtClean="0"/>
              <a:t>Email: </a:t>
            </a:r>
            <a:r>
              <a:rPr lang="en-US" sz="1400" i="1" dirty="0" smtClean="0">
                <a:hlinkClick r:id="rId4"/>
              </a:rPr>
              <a:t>info@redpro.gr</a:t>
            </a:r>
            <a:endParaRPr lang="en-US" sz="1400" dirty="0"/>
          </a:p>
        </p:txBody>
      </p:sp>
      <p:sp>
        <p:nvSpPr>
          <p:cNvPr id="15" name="TextBox 14"/>
          <p:cNvSpPr txBox="1"/>
          <p:nvPr/>
        </p:nvSpPr>
        <p:spPr>
          <a:xfrm>
            <a:off x="3059832" y="1700808"/>
            <a:ext cx="3312368" cy="2000548"/>
          </a:xfrm>
          <a:prstGeom prst="rect">
            <a:avLst/>
          </a:prstGeom>
          <a:noFill/>
        </p:spPr>
        <p:txBody>
          <a:bodyPr wrap="square" rtlCol="0">
            <a:spAutoFit/>
          </a:bodyPr>
          <a:lstStyle/>
          <a:p>
            <a:pPr algn="ctr"/>
            <a:r>
              <a:rPr lang="en-US" b="1" i="1" u="sng" dirty="0" smtClean="0">
                <a:solidFill>
                  <a:srgbClr val="C00000"/>
                </a:solidFill>
              </a:rPr>
              <a:t>EMC2</a:t>
            </a:r>
          </a:p>
          <a:p>
            <a:endParaRPr lang="en-US" b="1" i="1" dirty="0" smtClean="0">
              <a:solidFill>
                <a:srgbClr val="C00000"/>
              </a:solidFill>
            </a:endParaRPr>
          </a:p>
          <a:p>
            <a:pPr algn="ctr"/>
            <a:r>
              <a:rPr lang="en-US" sz="1400" b="1" i="1" dirty="0" smtClean="0"/>
              <a:t>306 Kifisias Av., 1st Chalandri (Sidera)</a:t>
            </a:r>
          </a:p>
          <a:p>
            <a:pPr algn="ctr"/>
            <a:r>
              <a:rPr lang="en-US" sz="1400" b="1" i="1" dirty="0" smtClean="0"/>
              <a:t>Athens 152 32</a:t>
            </a:r>
            <a:endParaRPr lang="en-US" sz="1400" dirty="0" smtClean="0"/>
          </a:p>
          <a:p>
            <a:pPr algn="ctr"/>
            <a:r>
              <a:rPr lang="en-US" sz="1400" b="1" i="1" dirty="0" smtClean="0"/>
              <a:t>Tel.: (0030) 213 041 25 33</a:t>
            </a:r>
          </a:p>
          <a:p>
            <a:pPr algn="ctr"/>
            <a:r>
              <a:rPr lang="en-US" sz="1400" b="1" i="1" dirty="0" smtClean="0"/>
              <a:t>Website:</a:t>
            </a:r>
            <a:r>
              <a:rPr lang="en-US" sz="1400" dirty="0" smtClean="0"/>
              <a:t> </a:t>
            </a:r>
            <a:r>
              <a:rPr lang="en-US" sz="1400" i="1" dirty="0" smtClean="0">
                <a:hlinkClick r:id="rId3"/>
              </a:rPr>
              <a:t>www.e-mc2.gr/e</a:t>
            </a:r>
            <a:r>
              <a:rPr lang="en-US" sz="1400" i="1" dirty="0" smtClean="0">
                <a:hlinkClick r:id="rId5"/>
              </a:rPr>
              <a:t>n</a:t>
            </a:r>
          </a:p>
          <a:p>
            <a:pPr algn="ctr"/>
            <a:r>
              <a:rPr lang="en-US" sz="1400" b="1" i="1" dirty="0" smtClean="0"/>
              <a:t>Email:</a:t>
            </a:r>
            <a:r>
              <a:rPr lang="en-US" sz="1400" i="1" dirty="0" smtClean="0">
                <a:hlinkClick r:id="rId5"/>
              </a:rPr>
              <a:t>emc2.portal.info@gmail.com</a:t>
            </a:r>
            <a:endParaRPr lang="en-US" sz="1400" b="1" i="1" dirty="0" smtClean="0"/>
          </a:p>
          <a:p>
            <a:endParaRPr lang="en-US" dirty="0"/>
          </a:p>
        </p:txBody>
      </p:sp>
      <p:sp>
        <p:nvSpPr>
          <p:cNvPr id="16" name="TextBox 15"/>
          <p:cNvSpPr txBox="1"/>
          <p:nvPr/>
        </p:nvSpPr>
        <p:spPr>
          <a:xfrm>
            <a:off x="6012160" y="3212976"/>
            <a:ext cx="3131840" cy="1569660"/>
          </a:xfrm>
          <a:prstGeom prst="rect">
            <a:avLst/>
          </a:prstGeom>
          <a:noFill/>
        </p:spPr>
        <p:txBody>
          <a:bodyPr wrap="square" rtlCol="0">
            <a:spAutoFit/>
          </a:bodyPr>
          <a:lstStyle/>
          <a:p>
            <a:pPr algn="ctr"/>
            <a:r>
              <a:rPr lang="en-US" b="1" i="1" u="sng" dirty="0" smtClean="0">
                <a:solidFill>
                  <a:srgbClr val="C00000"/>
                </a:solidFill>
              </a:rPr>
              <a:t>A.F.R.I.C.A</a:t>
            </a:r>
          </a:p>
          <a:p>
            <a:endParaRPr lang="en-US" dirty="0" smtClean="0">
              <a:solidFill>
                <a:srgbClr val="C00000"/>
              </a:solidFill>
            </a:endParaRPr>
          </a:p>
          <a:p>
            <a:pPr algn="ctr"/>
            <a:r>
              <a:rPr lang="en-US" sz="1400" b="1" i="1" dirty="0" smtClean="0"/>
              <a:t>Social media:</a:t>
            </a:r>
            <a:r>
              <a:rPr lang="en-US" sz="1400" dirty="0" smtClean="0"/>
              <a:t> </a:t>
            </a:r>
            <a:r>
              <a:rPr lang="en-US" sz="1400" i="1" dirty="0" smtClean="0">
                <a:hlinkClick r:id="rId6"/>
              </a:rPr>
              <a:t>https://twitter.com/for_renewables</a:t>
            </a:r>
            <a:endParaRPr lang="en-US" sz="1400" dirty="0" smtClean="0"/>
          </a:p>
          <a:p>
            <a:pPr algn="ctr"/>
            <a:r>
              <a:rPr lang="en-US" sz="1400" b="1" i="1" dirty="0" smtClean="0"/>
              <a:t>Email: </a:t>
            </a:r>
            <a:r>
              <a:rPr lang="en-US" sz="1400" i="1" u="sng" dirty="0" smtClean="0"/>
              <a:t>africaforen@gmail.com</a:t>
            </a:r>
            <a:endParaRPr lang="en-US" sz="1400" b="1" i="1" dirty="0" smtClean="0"/>
          </a:p>
          <a:p>
            <a:endParaRPr lang="en-US" dirty="0"/>
          </a:p>
        </p:txBody>
      </p:sp>
      <p:pic>
        <p:nvPicPr>
          <p:cNvPr id="17" name="Picture 16" descr="C:\Users\Ioannis\Desktop\33.MEDIA VARIOUS redpro\tsipouridis-banner-PRE14.jpg"/>
          <p:cNvPicPr/>
          <p:nvPr/>
        </p:nvPicPr>
        <p:blipFill>
          <a:blip r:embed="rId7" cstate="print"/>
          <a:srcRect/>
          <a:stretch>
            <a:fillRect/>
          </a:stretch>
        </p:blipFill>
        <p:spPr bwMode="auto">
          <a:xfrm>
            <a:off x="1547664" y="5849888"/>
            <a:ext cx="6192688" cy="1008112"/>
          </a:xfrm>
          <a:prstGeom prst="rect">
            <a:avLst/>
          </a:prstGeom>
          <a:ln>
            <a:noFill/>
          </a:ln>
          <a:effectLst>
            <a:softEdge rad="112500"/>
          </a:effectLst>
        </p:spPr>
      </p:pic>
      <p:sp>
        <p:nvSpPr>
          <p:cNvPr id="12" name="Rectangle 11"/>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
        <p:nvSpPr>
          <p:cNvPr id="13" name="TextBox 12"/>
          <p:cNvSpPr txBox="1"/>
          <p:nvPr/>
        </p:nvSpPr>
        <p:spPr>
          <a:xfrm>
            <a:off x="3059832" y="3789040"/>
            <a:ext cx="3240360" cy="2000548"/>
          </a:xfrm>
          <a:prstGeom prst="rect">
            <a:avLst/>
          </a:prstGeom>
          <a:noFill/>
        </p:spPr>
        <p:txBody>
          <a:bodyPr wrap="square" rtlCol="0">
            <a:spAutoFit/>
          </a:bodyPr>
          <a:lstStyle/>
          <a:p>
            <a:pPr algn="ctr"/>
            <a:r>
              <a:rPr lang="en-US" b="1" i="1" u="sng" dirty="0" smtClean="0">
                <a:solidFill>
                  <a:srgbClr val="C00000"/>
                </a:solidFill>
              </a:rPr>
              <a:t>RED PRO CLIMATE &amp; ENERGY CONSULTANTS LIMITED (KENYA)</a:t>
            </a:r>
          </a:p>
          <a:p>
            <a:pPr algn="ctr"/>
            <a:r>
              <a:rPr lang="en-US" sz="1400" b="1" i="1" dirty="0" err="1" smtClean="0"/>
              <a:t>Giriama</a:t>
            </a:r>
            <a:r>
              <a:rPr lang="en-US" sz="1400" b="1" i="1" dirty="0" smtClean="0"/>
              <a:t> road</a:t>
            </a:r>
          </a:p>
          <a:p>
            <a:pPr algn="ctr"/>
            <a:r>
              <a:rPr lang="en-US" sz="1400" b="1" i="1" dirty="0" smtClean="0"/>
              <a:t>Mombasa 90420</a:t>
            </a:r>
          </a:p>
          <a:p>
            <a:pPr algn="ctr"/>
            <a:r>
              <a:rPr lang="en-US" sz="1400" b="1" i="1" dirty="0" smtClean="0"/>
              <a:t>Kenya </a:t>
            </a:r>
          </a:p>
          <a:p>
            <a:pPr algn="ctr"/>
            <a:r>
              <a:rPr lang="en-US" sz="1400" b="1" i="1" dirty="0" smtClean="0"/>
              <a:t>Tel.: </a:t>
            </a:r>
            <a:r>
              <a:rPr lang="en-US" sz="1400" i="1" dirty="0" smtClean="0">
                <a:hlinkClick r:id="rId3"/>
              </a:rPr>
              <a:t>+254795519520</a:t>
            </a:r>
          </a:p>
          <a:p>
            <a:pPr algn="ctr"/>
            <a:r>
              <a:rPr lang="en-US" sz="1400" b="1" i="1" dirty="0" smtClean="0"/>
              <a:t>Website: </a:t>
            </a:r>
            <a:r>
              <a:rPr lang="en-US" sz="1400" i="1" dirty="0" smtClean="0">
                <a:hlinkClick r:id="rId3"/>
              </a:rPr>
              <a:t>www.redpro.gr</a:t>
            </a:r>
            <a:endParaRPr lang="en-US" sz="1400" dirty="0" smtClean="0"/>
          </a:p>
          <a:p>
            <a:pPr algn="ctr"/>
            <a:r>
              <a:rPr lang="en-US" sz="1400" b="1" i="1" dirty="0" smtClean="0"/>
              <a:t>Email: </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Introduction</a:t>
            </a:r>
            <a:endParaRPr lang="en-US" dirty="0"/>
          </a:p>
        </p:txBody>
      </p:sp>
      <p:pic>
        <p:nvPicPr>
          <p:cNvPr id="5" name="image3.png"/>
          <p:cNvPicPr>
            <a:picLocks noGrp="1"/>
          </p:cNvPicPr>
          <p:nvPr>
            <p:ph sz="quarter" idx="1"/>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539552" y="1700808"/>
            <a:ext cx="3886200" cy="3456384"/>
          </a:xfrm>
          <a:prstGeom prst="rect">
            <a:avLst/>
          </a:prstGeom>
          <a:ln>
            <a:noFill/>
          </a:ln>
          <a:effectLst>
            <a:softEdge rad="112500"/>
          </a:effectLst>
        </p:spPr>
      </p:pic>
      <p:sp>
        <p:nvSpPr>
          <p:cNvPr id="4" name="Content Placeholder 3"/>
          <p:cNvSpPr>
            <a:spLocks noGrp="1"/>
          </p:cNvSpPr>
          <p:nvPr>
            <p:ph sz="quarter" idx="2"/>
          </p:nvPr>
        </p:nvSpPr>
        <p:spPr>
          <a:xfrm>
            <a:off x="4844901" y="1844824"/>
            <a:ext cx="3886200" cy="4680519"/>
          </a:xfrm>
        </p:spPr>
        <p:txBody>
          <a:bodyPr>
            <a:normAutofit fontScale="25000" lnSpcReduction="20000"/>
          </a:bodyPr>
          <a:lstStyle/>
          <a:p>
            <a:r>
              <a:rPr lang="en-US" sz="5600" dirty="0" smtClean="0">
                <a:latin typeface="Calibri" pitchFamily="34" charset="0"/>
              </a:rPr>
              <a:t>General Manager </a:t>
            </a:r>
            <a:r>
              <a:rPr lang="en-US" sz="5600" b="1" u="sng" dirty="0" smtClean="0">
                <a:latin typeface="Calibri" pitchFamily="34" charset="0"/>
                <a:hlinkClick r:id="rId3"/>
              </a:rPr>
              <a:t>R.E.D. Pro Consultants</a:t>
            </a:r>
            <a:r>
              <a:rPr lang="en-US" sz="5600" dirty="0" smtClean="0">
                <a:latin typeface="Calibri" pitchFamily="34" charset="0"/>
              </a:rPr>
              <a:t> Renewable Energy Development Professionals</a:t>
            </a:r>
          </a:p>
          <a:p>
            <a:r>
              <a:rPr lang="en-US" sz="5600" dirty="0" smtClean="0">
                <a:latin typeface="Calibri" pitchFamily="34" charset="0"/>
              </a:rPr>
              <a:t>Director </a:t>
            </a:r>
            <a:r>
              <a:rPr lang="en-US" sz="5600" b="1" u="sng" dirty="0" smtClean="0">
                <a:latin typeface="Calibri" pitchFamily="34" charset="0"/>
                <a:hlinkClick r:id="rId3"/>
              </a:rPr>
              <a:t>REDPRO Climate &amp; Energy Consultants (Kenya)</a:t>
            </a:r>
            <a:r>
              <a:rPr lang="en-US" sz="5600" dirty="0" smtClean="0">
                <a:latin typeface="Calibri" pitchFamily="34" charset="0"/>
              </a:rPr>
              <a:t> </a:t>
            </a:r>
          </a:p>
          <a:p>
            <a:r>
              <a:rPr lang="en-US" sz="5600" dirty="0" smtClean="0">
                <a:latin typeface="Calibri" pitchFamily="34" charset="0"/>
              </a:rPr>
              <a:t>Visiting Professor at </a:t>
            </a:r>
            <a:r>
              <a:rPr lang="en-US" sz="5600" b="1" u="sng" dirty="0" smtClean="0">
                <a:latin typeface="Calibri" pitchFamily="34" charset="0"/>
                <a:hlinkClick r:id="rId4"/>
              </a:rPr>
              <a:t>Technical University of Mombasa (TUM)</a:t>
            </a:r>
            <a:endParaRPr lang="en-US" sz="5600" b="1" u="sng" dirty="0" smtClean="0">
              <a:latin typeface="Calibri" pitchFamily="34" charset="0"/>
            </a:endParaRPr>
          </a:p>
          <a:p>
            <a:r>
              <a:rPr lang="en-US" sz="5600" dirty="0" smtClean="0">
                <a:latin typeface="Calibri" pitchFamily="34" charset="0"/>
              </a:rPr>
              <a:t>Director of </a:t>
            </a:r>
            <a:r>
              <a:rPr lang="en-US" sz="5600" b="1" u="sng" dirty="0" err="1" smtClean="0">
                <a:latin typeface="Calibri" pitchFamily="34" charset="0"/>
                <a:hlinkClick r:id="rId4"/>
              </a:rPr>
              <a:t>RECCReC</a:t>
            </a:r>
            <a:r>
              <a:rPr lang="en-US" sz="5600" dirty="0" smtClean="0">
                <a:latin typeface="Calibri" pitchFamily="34" charset="0"/>
                <a:hlinkClick r:id="rId4"/>
              </a:rPr>
              <a:t>, </a:t>
            </a:r>
            <a:r>
              <a:rPr lang="en-US" sz="5600" dirty="0" smtClean="0">
                <a:latin typeface="Calibri" pitchFamily="34" charset="0"/>
              </a:rPr>
              <a:t>the </a:t>
            </a:r>
            <a:r>
              <a:rPr lang="en-US" sz="5600" dirty="0" smtClean="0">
                <a:latin typeface="Calibri" pitchFamily="34" charset="0"/>
              </a:rPr>
              <a:t>Renewable Energy &amp; Climate Change Research Center at TUM</a:t>
            </a:r>
          </a:p>
          <a:p>
            <a:r>
              <a:rPr lang="en-US" sz="5600" dirty="0" smtClean="0">
                <a:latin typeface="Calibri" pitchFamily="34" charset="0"/>
              </a:rPr>
              <a:t>Lead Country Contributor for Greece </a:t>
            </a:r>
            <a:r>
              <a:rPr lang="en-US" sz="5600" b="1" u="sng" dirty="0" smtClean="0">
                <a:latin typeface="Calibri" pitchFamily="34" charset="0"/>
                <a:hlinkClick r:id="rId5"/>
              </a:rPr>
              <a:t>REN21</a:t>
            </a:r>
            <a:endParaRPr lang="en-US" sz="5600" b="1" u="sng" dirty="0" smtClean="0">
              <a:latin typeface="Calibri" pitchFamily="34" charset="0"/>
            </a:endParaRPr>
          </a:p>
          <a:p>
            <a:r>
              <a:rPr lang="en-US" sz="5600" dirty="0" smtClean="0">
                <a:latin typeface="Calibri" pitchFamily="34" charset="0"/>
              </a:rPr>
              <a:t>Elected </a:t>
            </a:r>
            <a:r>
              <a:rPr lang="en-US" sz="5600" dirty="0" smtClean="0">
                <a:latin typeface="Calibri" pitchFamily="34" charset="0"/>
              </a:rPr>
              <a:t>Member of </a:t>
            </a:r>
            <a:r>
              <a:rPr lang="en-US" sz="5600" b="1" u="sng" dirty="0" smtClean="0">
                <a:latin typeface="Calibri" pitchFamily="34" charset="0"/>
                <a:hlinkClick r:id="rId4"/>
              </a:rPr>
              <a:t>Greenpeace Greece </a:t>
            </a:r>
            <a:r>
              <a:rPr lang="en-US" sz="5600" b="1" u="sng" smtClean="0">
                <a:latin typeface="Calibri" pitchFamily="34" charset="0"/>
                <a:hlinkClick r:id="rId4"/>
              </a:rPr>
              <a:t>Electoral </a:t>
            </a:r>
            <a:r>
              <a:rPr lang="en-US" sz="5600" b="1" u="sng" smtClean="0">
                <a:latin typeface="Calibri" pitchFamily="34" charset="0"/>
                <a:hlinkClick r:id="rId4"/>
              </a:rPr>
              <a:t>Body</a:t>
            </a:r>
            <a:endParaRPr lang="en-US" sz="5600" dirty="0" smtClean="0">
              <a:latin typeface="Calibri" pitchFamily="34" charset="0"/>
            </a:endParaRPr>
          </a:p>
          <a:p>
            <a:r>
              <a:rPr lang="en-US" sz="5600" dirty="0" smtClean="0">
                <a:latin typeface="Calibri" pitchFamily="34" charset="0"/>
              </a:rPr>
              <a:t>Senior advisor at EPU/NTUA </a:t>
            </a:r>
            <a:r>
              <a:rPr lang="en-US" sz="5600" b="1" u="sng" dirty="0" smtClean="0">
                <a:latin typeface="Calibri" pitchFamily="34" charset="0"/>
                <a:hlinkClick r:id="rId6"/>
              </a:rPr>
              <a:t>H2020/PARIS REINFORCE</a:t>
            </a:r>
            <a:r>
              <a:rPr lang="en-US" sz="5600" dirty="0" smtClean="0">
                <a:latin typeface="Calibri" pitchFamily="34" charset="0"/>
              </a:rPr>
              <a:t> </a:t>
            </a:r>
          </a:p>
          <a:p>
            <a:r>
              <a:rPr lang="en-US" sz="5600" dirty="0" smtClean="0">
                <a:latin typeface="Calibri" pitchFamily="34" charset="0"/>
              </a:rPr>
              <a:t>Senior Expert at EPU/NTUA for </a:t>
            </a:r>
            <a:r>
              <a:rPr lang="en-US" sz="5600" b="1" u="sng" dirty="0" smtClean="0">
                <a:latin typeface="Calibri" pitchFamily="34" charset="0"/>
                <a:hlinkClick r:id="rId7"/>
              </a:rPr>
              <a:t>EU GCC Clean Energy Technology Network</a:t>
            </a:r>
            <a:r>
              <a:rPr lang="en-US" sz="5600" dirty="0" smtClean="0">
                <a:latin typeface="Calibri" pitchFamily="34" charset="0"/>
              </a:rPr>
              <a:t> </a:t>
            </a:r>
          </a:p>
          <a:p>
            <a:r>
              <a:rPr lang="en-US" sz="5600" dirty="0" smtClean="0">
                <a:latin typeface="Calibri" pitchFamily="34" charset="0"/>
              </a:rPr>
              <a:t>Editor </a:t>
            </a:r>
            <a:r>
              <a:rPr lang="en-US" sz="5600" b="1" u="sng" dirty="0" smtClean="0">
                <a:latin typeface="Calibri" pitchFamily="34" charset="0"/>
                <a:hlinkClick r:id="rId8"/>
              </a:rPr>
              <a:t>e-mc2</a:t>
            </a:r>
            <a:r>
              <a:rPr lang="en-US" sz="5600" dirty="0" smtClean="0">
                <a:latin typeface="Calibri" pitchFamily="34" charset="0"/>
              </a:rPr>
              <a:t>  (</a:t>
            </a:r>
            <a:r>
              <a:rPr lang="en-US" sz="5600" b="1" dirty="0" smtClean="0">
                <a:latin typeface="Calibri" pitchFamily="34" charset="0"/>
              </a:rPr>
              <a:t>E</a:t>
            </a:r>
            <a:r>
              <a:rPr lang="en-US" sz="5600" dirty="0" smtClean="0">
                <a:latin typeface="Calibri" pitchFamily="34" charset="0"/>
              </a:rPr>
              <a:t>nergy </a:t>
            </a:r>
            <a:r>
              <a:rPr lang="en-US" sz="5600" b="1" dirty="0" smtClean="0">
                <a:latin typeface="Calibri" pitchFamily="34" charset="0"/>
              </a:rPr>
              <a:t>M</a:t>
            </a:r>
            <a:r>
              <a:rPr lang="en-US" sz="5600" dirty="0" smtClean="0">
                <a:latin typeface="Calibri" pitchFamily="34" charset="0"/>
              </a:rPr>
              <a:t>atters to </a:t>
            </a:r>
            <a:r>
              <a:rPr lang="en-US" sz="5600" b="1" dirty="0" smtClean="0">
                <a:latin typeface="Calibri" pitchFamily="34" charset="0"/>
              </a:rPr>
              <a:t>C</a:t>
            </a:r>
            <a:r>
              <a:rPr lang="en-US" sz="5600" dirty="0" smtClean="0">
                <a:latin typeface="Calibri" pitchFamily="34" charset="0"/>
              </a:rPr>
              <a:t>limate </a:t>
            </a:r>
            <a:r>
              <a:rPr lang="en-US" sz="5600" b="1" dirty="0" smtClean="0">
                <a:latin typeface="Calibri" pitchFamily="34" charset="0"/>
              </a:rPr>
              <a:t>C</a:t>
            </a:r>
            <a:r>
              <a:rPr lang="en-US" sz="5600" dirty="0" smtClean="0">
                <a:latin typeface="Calibri" pitchFamily="34" charset="0"/>
              </a:rPr>
              <a:t>hange) </a:t>
            </a:r>
          </a:p>
          <a:p>
            <a:r>
              <a:rPr lang="en-US" sz="5600" dirty="0" smtClean="0">
                <a:latin typeface="Calibri" pitchFamily="34" charset="0"/>
              </a:rPr>
              <a:t>Chairman of NGO </a:t>
            </a:r>
            <a:r>
              <a:rPr lang="en-US" sz="5600" b="1" u="sng" dirty="0" smtClean="0">
                <a:latin typeface="Calibri" pitchFamily="34" charset="0"/>
                <a:hlinkClick r:id="rId9"/>
              </a:rPr>
              <a:t>A.F.R.I.C.A</a:t>
            </a:r>
            <a:r>
              <a:rPr lang="en-US" sz="4300" b="1" u="sng" dirty="0" smtClean="0">
                <a:latin typeface="Calibri" pitchFamily="34" charset="0"/>
                <a:hlinkClick r:id="rId9"/>
              </a:rPr>
              <a:t>.</a:t>
            </a:r>
            <a:r>
              <a:rPr lang="en-US" sz="4300" dirty="0" smtClean="0">
                <a:latin typeface="Calibri" pitchFamily="34" charset="0"/>
              </a:rPr>
              <a:t> </a:t>
            </a:r>
          </a:p>
          <a:p>
            <a:r>
              <a:rPr lang="en-US" sz="5600" dirty="0" smtClean="0">
                <a:latin typeface="Calibri" pitchFamily="34" charset="0"/>
              </a:rPr>
              <a:t>Mentor at </a:t>
            </a:r>
            <a:r>
              <a:rPr lang="en-US" sz="5600" b="1" u="sng" dirty="0" smtClean="0">
                <a:latin typeface="Calibri" pitchFamily="34" charset="0"/>
                <a:hlinkClick r:id="rId10"/>
              </a:rPr>
              <a:t>I.S.N.A.D. Africa</a:t>
            </a:r>
            <a:endParaRPr lang="en-US" sz="5600" dirty="0" smtClean="0">
              <a:latin typeface="Calibri" pitchFamily="34" charset="0"/>
            </a:endParaRPr>
          </a:p>
          <a:p>
            <a:r>
              <a:rPr lang="en-US" sz="5600" dirty="0" smtClean="0">
                <a:latin typeface="Calibri" pitchFamily="34" charset="0"/>
              </a:rPr>
              <a:t>f. CEO of P.P.C.R. / f. Chairman &amp; CEO of </a:t>
            </a:r>
            <a:r>
              <a:rPr lang="en-US" sz="5600" b="1" u="sng" dirty="0" smtClean="0">
                <a:latin typeface="Calibri" pitchFamily="34" charset="0"/>
                <a:hlinkClick r:id="rId10"/>
              </a:rPr>
              <a:t>H.W.E.A.</a:t>
            </a:r>
          </a:p>
          <a:p>
            <a:endParaRPr lang="en-US" dirty="0"/>
          </a:p>
        </p:txBody>
      </p:sp>
      <p:sp>
        <p:nvSpPr>
          <p:cNvPr id="1025" name="Rectangle 1"/>
          <p:cNvSpPr>
            <a:spLocks noChangeArrowheads="1"/>
          </p:cNvSpPr>
          <p:nvPr/>
        </p:nvSpPr>
        <p:spPr bwMode="auto">
          <a:xfrm>
            <a:off x="971600" y="5044534"/>
            <a:ext cx="316835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04040"/>
                </a:solidFill>
                <a:effectLst/>
                <a:latin typeface="Calibri" pitchFamily="34" charset="0"/>
                <a:ea typeface="Times New Roman" pitchFamily="18" charset="0"/>
                <a:cs typeface="Calibri" pitchFamily="34" charset="0"/>
              </a:rPr>
              <a:t>Dr. Ioannis Tsipouridis </a:t>
            </a:r>
          </a:p>
          <a:p>
            <a:pPr lvl="0" fontAlgn="base">
              <a:spcBef>
                <a:spcPct val="0"/>
              </a:spcBef>
              <a:spcAft>
                <a:spcPct val="0"/>
              </a:spcAft>
            </a:pPr>
            <a:r>
              <a:rPr kumimoji="0" lang="en-US" sz="1200" b="0" i="1" u="none" strike="noStrike" cap="none" normalizeH="0" baseline="0" dirty="0" smtClean="0">
                <a:ln>
                  <a:noFill/>
                </a:ln>
                <a:solidFill>
                  <a:srgbClr val="404040"/>
                </a:solidFill>
                <a:effectLst/>
                <a:latin typeface="Calibri" pitchFamily="34" charset="0"/>
                <a:ea typeface="Times New Roman" pitchFamily="18" charset="0"/>
                <a:cs typeface="Calibri" pitchFamily="34" charset="0"/>
              </a:rPr>
              <a:t>Renewable Energy Consultant Engineer -with</a:t>
            </a:r>
            <a:r>
              <a:rPr kumimoji="0" lang="en-US" sz="1200" b="0" i="1" u="none" strike="noStrike" cap="none" normalizeH="0" dirty="0" smtClean="0">
                <a:ln>
                  <a:noFill/>
                </a:ln>
                <a:solidFill>
                  <a:srgbClr val="404040"/>
                </a:solidFill>
                <a:effectLst/>
                <a:latin typeface="Calibri" pitchFamily="34" charset="0"/>
                <a:ea typeface="Times New Roman" pitchFamily="18" charset="0"/>
                <a:cs typeface="Calibri" pitchFamily="34" charset="0"/>
              </a:rPr>
              <a:t> </a:t>
            </a:r>
            <a:r>
              <a:rPr lang="en-US" sz="1200" i="1" dirty="0" smtClean="0">
                <a:solidFill>
                  <a:srgbClr val="404040"/>
                </a:solidFill>
                <a:latin typeface="Calibri" pitchFamily="34" charset="0"/>
                <a:ea typeface="Times New Roman" pitchFamily="18" charset="0"/>
                <a:cs typeface="Calibri" pitchFamily="34" charset="0"/>
              </a:rPr>
              <a:t>over 40 years of studies and experience in the field of renewable energy</a:t>
            </a:r>
          </a:p>
        </p:txBody>
      </p:sp>
      <p:pic>
        <p:nvPicPr>
          <p:cNvPr id="7" name="image7.png"/>
          <p:cNvPicPr/>
          <p:nvPr/>
        </p:nvPicPr>
        <p:blipFill>
          <a:blip r:embed="rId11" cstate="print"/>
          <a:stretch>
            <a:fillRect/>
          </a:stretch>
        </p:blipFill>
        <p:spPr>
          <a:xfrm>
            <a:off x="179512" y="116632"/>
            <a:ext cx="1552354" cy="499730"/>
          </a:xfrm>
          <a:prstGeom prst="rect">
            <a:avLst/>
          </a:prstGeom>
        </p:spPr>
      </p:pic>
      <p:sp>
        <p:nvSpPr>
          <p:cNvPr id="8" name="Rectangle 7"/>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pPr algn="r"/>
            <a:r>
              <a:rPr lang="en-US" b="1" dirty="0" smtClean="0"/>
              <a:t/>
            </a:r>
            <a:br>
              <a:rPr lang="en-US" b="1" dirty="0" smtClean="0"/>
            </a:br>
            <a:r>
              <a:rPr lang="en-US" dirty="0" smtClean="0"/>
              <a:t>About REDPro</a:t>
            </a:r>
            <a:endParaRPr lang="en-US" dirty="0"/>
          </a:p>
        </p:txBody>
      </p:sp>
      <p:sp>
        <p:nvSpPr>
          <p:cNvPr id="3" name="Content Placeholder 2"/>
          <p:cNvSpPr>
            <a:spLocks noGrp="1"/>
          </p:cNvSpPr>
          <p:nvPr>
            <p:ph sz="quarter" idx="1"/>
          </p:nvPr>
        </p:nvSpPr>
        <p:spPr>
          <a:xfrm>
            <a:off x="755576" y="1772816"/>
            <a:ext cx="8010472" cy="4323184"/>
          </a:xfrm>
        </p:spPr>
        <p:txBody>
          <a:bodyPr/>
          <a:lstStyle/>
          <a:p>
            <a:r>
              <a:rPr lang="en-US" sz="2000" b="1" dirty="0" smtClean="0">
                <a:latin typeface="Calibri" pitchFamily="34" charset="0"/>
              </a:rPr>
              <a:t>REDPro</a:t>
            </a:r>
            <a:r>
              <a:rPr lang="en-US" sz="2000" dirty="0" smtClean="0">
                <a:latin typeface="Calibri" pitchFamily="34" charset="0"/>
              </a:rPr>
              <a:t>  is  a renewable energy  consultancy  firm based in Athens, providing  specialist expertise and consultancy services for</a:t>
            </a:r>
            <a:r>
              <a:rPr lang="en-US" sz="2000" dirty="0" smtClean="0">
                <a:solidFill>
                  <a:srgbClr val="404040"/>
                </a:solidFill>
                <a:latin typeface="Calibri"/>
                <a:ea typeface="Times New Roman"/>
              </a:rPr>
              <a:t> </a:t>
            </a:r>
            <a:endParaRPr lang="en-US" sz="2000" dirty="0" smtClean="0">
              <a:latin typeface="Calibri" pitchFamily="34" charset="0"/>
            </a:endParaRPr>
          </a:p>
          <a:p>
            <a:pPr>
              <a:buFont typeface="Wingdings" pitchFamily="2" charset="2"/>
              <a:buChar char="Ø"/>
            </a:pPr>
            <a:r>
              <a:rPr lang="en-US" sz="2000" b="1" dirty="0" smtClean="0"/>
              <a:t>utility and community scale sustainable energy projects</a:t>
            </a:r>
          </a:p>
          <a:p>
            <a:pPr>
              <a:buFont typeface="Wingdings" pitchFamily="2" charset="2"/>
              <a:buChar char="Ø"/>
            </a:pPr>
            <a:r>
              <a:rPr lang="en-US" sz="2000" b="1" dirty="0" smtClean="0"/>
              <a:t>climate change mitigation and adaptation solutions and </a:t>
            </a:r>
          </a:p>
          <a:p>
            <a:pPr>
              <a:buFont typeface="Wingdings" pitchFamily="2" charset="2"/>
              <a:buChar char="Ø"/>
            </a:pPr>
            <a:r>
              <a:rPr lang="en-US" sz="2000" b="1" dirty="0" smtClean="0"/>
              <a:t>green growth development practices</a:t>
            </a:r>
          </a:p>
          <a:p>
            <a:pPr algn="ctr">
              <a:buNone/>
            </a:pPr>
            <a:r>
              <a:rPr lang="en-US" sz="2000" b="1" dirty="0" smtClean="0"/>
              <a:t> targeting the empowerment of communities, women and youth, through interventions in the Energy-Water-Health nexus, pursuant to the attainment of the 2030 sustainable development goals.</a:t>
            </a:r>
            <a:endParaRPr lang="en-US" sz="2000" dirty="0" smtClean="0"/>
          </a:p>
          <a:p>
            <a:pPr>
              <a:buNone/>
            </a:pPr>
            <a:endParaRPr lang="en-US" dirty="0"/>
          </a:p>
        </p:txBody>
      </p:sp>
      <p:pic>
        <p:nvPicPr>
          <p:cNvPr id="4" name="image7.png"/>
          <p:cNvPicPr/>
          <p:nvPr/>
        </p:nvPicPr>
        <p:blipFill>
          <a:blip r:embed="rId2" cstate="print"/>
          <a:stretch>
            <a:fillRect/>
          </a:stretch>
        </p:blipFill>
        <p:spPr>
          <a:xfrm>
            <a:off x="179512" y="116632"/>
            <a:ext cx="1552354" cy="499730"/>
          </a:xfrm>
          <a:prstGeom prst="rect">
            <a:avLst/>
          </a:prstGeom>
        </p:spPr>
      </p:pic>
      <p:pic>
        <p:nvPicPr>
          <p:cNvPr id="6" name="Picture 5" descr="Renewable Energy (Solar, Wind, Geothermal) + Climate Change | Udemy"/>
          <p:cNvPicPr/>
          <p:nvPr/>
        </p:nvPicPr>
        <p:blipFill>
          <a:blip r:embed="rId3" cstate="print"/>
          <a:srcRect/>
          <a:stretch>
            <a:fillRect/>
          </a:stretch>
        </p:blipFill>
        <p:spPr bwMode="auto">
          <a:xfrm>
            <a:off x="2915816" y="4653136"/>
            <a:ext cx="3197002" cy="2016224"/>
          </a:xfrm>
          <a:prstGeom prst="rect">
            <a:avLst/>
          </a:prstGeom>
          <a:ln>
            <a:noFill/>
          </a:ln>
          <a:effectLst>
            <a:softEdge rad="112500"/>
          </a:effectLst>
        </p:spPr>
      </p:pic>
      <p:sp>
        <p:nvSpPr>
          <p:cNvPr id="7" name="Rectangle 6"/>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What we do</a:t>
            </a:r>
            <a:endParaRPr lang="en-US" dirty="0"/>
          </a:p>
        </p:txBody>
      </p:sp>
      <p:sp>
        <p:nvSpPr>
          <p:cNvPr id="3" name="Text Placeholder 2"/>
          <p:cNvSpPr>
            <a:spLocks noGrp="1"/>
          </p:cNvSpPr>
          <p:nvPr>
            <p:ph type="body" idx="2"/>
          </p:nvPr>
        </p:nvSpPr>
        <p:spPr>
          <a:xfrm>
            <a:off x="609600" y="1752600"/>
            <a:ext cx="1600200" cy="4844752"/>
          </a:xfrm>
        </p:spPr>
        <p:txBody>
          <a:bodyPr>
            <a:normAutofit/>
          </a:bodyPr>
          <a:lstStyle/>
          <a:p>
            <a:r>
              <a:rPr lang="en-US" sz="1200" b="1" dirty="0" smtClean="0"/>
              <a:t>RES investment Consultancy</a:t>
            </a:r>
            <a:endParaRPr lang="en-US" sz="1200" dirty="0" smtClean="0"/>
          </a:p>
          <a:p>
            <a:endParaRPr lang="en-US" sz="1200" b="1" dirty="0" smtClean="0"/>
          </a:p>
          <a:p>
            <a:r>
              <a:rPr lang="en-US" sz="1200" b="1" dirty="0" smtClean="0"/>
              <a:t>RES projects licensing</a:t>
            </a:r>
          </a:p>
          <a:p>
            <a:endParaRPr lang="en-US" sz="1200" b="1" dirty="0" smtClean="0"/>
          </a:p>
          <a:p>
            <a:r>
              <a:rPr lang="en-US" sz="1200" b="1" dirty="0" smtClean="0"/>
              <a:t>Brokerage and due diligence</a:t>
            </a:r>
          </a:p>
          <a:p>
            <a:endParaRPr lang="en-US" sz="1200" b="1" dirty="0" smtClean="0"/>
          </a:p>
          <a:p>
            <a:r>
              <a:rPr lang="en-US" sz="1200" b="1" dirty="0" smtClean="0"/>
              <a:t>Net metering</a:t>
            </a:r>
          </a:p>
          <a:p>
            <a:endParaRPr lang="en-US" sz="1200" b="1" dirty="0" smtClean="0"/>
          </a:p>
          <a:p>
            <a:r>
              <a:rPr lang="en-US" sz="1200" b="1" dirty="0" smtClean="0"/>
              <a:t>Small wind turbines</a:t>
            </a:r>
            <a:endParaRPr lang="en-US" sz="1200" dirty="0" smtClean="0"/>
          </a:p>
          <a:p>
            <a:endParaRPr lang="en-US" sz="1200" b="1" dirty="0" smtClean="0"/>
          </a:p>
          <a:p>
            <a:endParaRPr lang="en-US" dirty="0" smtClean="0"/>
          </a:p>
          <a:p>
            <a:endParaRPr lang="en-US" dirty="0"/>
          </a:p>
        </p:txBody>
      </p:sp>
      <p:sp>
        <p:nvSpPr>
          <p:cNvPr id="4" name="Content Placeholder 3"/>
          <p:cNvSpPr>
            <a:spLocks noGrp="1"/>
          </p:cNvSpPr>
          <p:nvPr>
            <p:ph sz="quarter" idx="1"/>
          </p:nvPr>
        </p:nvSpPr>
        <p:spPr/>
        <p:txBody>
          <a:bodyPr>
            <a:normAutofit fontScale="85000" lnSpcReduction="20000"/>
          </a:bodyPr>
          <a:lstStyle/>
          <a:p>
            <a:endParaRPr lang="en-US" sz="1600" dirty="0" smtClean="0"/>
          </a:p>
          <a:p>
            <a:pPr>
              <a:buFont typeface="Wingdings" pitchFamily="2" charset="2"/>
              <a:buChar char="v"/>
            </a:pPr>
            <a:r>
              <a:rPr lang="en-US" sz="1600" dirty="0" smtClean="0"/>
              <a:t>We provide consultancy services to any interested entity wishing to invest in the development of renewable energy sources in Greece and abroad.</a:t>
            </a:r>
          </a:p>
          <a:p>
            <a:pPr>
              <a:buFont typeface="Wingdings" pitchFamily="2" charset="2"/>
              <a:buChar char="v"/>
            </a:pPr>
            <a:endParaRPr lang="en-US" sz="1600" dirty="0" smtClean="0"/>
          </a:p>
          <a:p>
            <a:pPr>
              <a:buFont typeface="Wingdings" pitchFamily="2" charset="2"/>
              <a:buChar char="v"/>
            </a:pPr>
            <a:endParaRPr lang="en-US" sz="1600" dirty="0" smtClean="0"/>
          </a:p>
          <a:p>
            <a:pPr>
              <a:buFont typeface="Wingdings" pitchFamily="2" charset="2"/>
              <a:buChar char="v"/>
            </a:pPr>
            <a:r>
              <a:rPr lang="en-US" sz="1600" dirty="0" smtClean="0"/>
              <a:t>We undertake project licensing procedures on any level requested, by anyone beginning the adventurous and self rewarding trip into Renewables development.</a:t>
            </a:r>
          </a:p>
          <a:p>
            <a:pPr>
              <a:buFont typeface="Wingdings" pitchFamily="2" charset="2"/>
              <a:buChar char="v"/>
            </a:pPr>
            <a:endParaRPr lang="en-US" sz="1600" dirty="0" smtClean="0"/>
          </a:p>
          <a:p>
            <a:pPr>
              <a:buFont typeface="Wingdings" pitchFamily="2" charset="2"/>
              <a:buChar char="v"/>
            </a:pPr>
            <a:endParaRPr lang="en-US" sz="1600" dirty="0" smtClean="0"/>
          </a:p>
          <a:p>
            <a:pPr>
              <a:buFont typeface="Wingdings" pitchFamily="2" charset="2"/>
              <a:buChar char="v"/>
            </a:pPr>
            <a:r>
              <a:rPr lang="en-US" sz="1600" dirty="0" smtClean="0"/>
              <a:t>We provide brokerage and due diligence consultancy services to anyone wishing to acquire renewable energy sources projects in Greece.</a:t>
            </a:r>
          </a:p>
          <a:p>
            <a:pPr>
              <a:buFont typeface="Wingdings" pitchFamily="2" charset="2"/>
              <a:buChar char="v"/>
            </a:pPr>
            <a:endParaRPr lang="en-US" sz="1600" dirty="0" smtClean="0"/>
          </a:p>
          <a:p>
            <a:pPr>
              <a:buFont typeface="Wingdings" pitchFamily="2" charset="2"/>
              <a:buChar char="v"/>
            </a:pPr>
            <a:endParaRPr lang="en-US" sz="1600" dirty="0" smtClean="0"/>
          </a:p>
          <a:p>
            <a:pPr>
              <a:buFont typeface="Wingdings" pitchFamily="2" charset="2"/>
              <a:buChar char="v"/>
            </a:pPr>
            <a:r>
              <a:rPr lang="en-US" sz="1600" dirty="0" smtClean="0"/>
              <a:t>We undertake licensing, procurement and installation for net metering applications.</a:t>
            </a:r>
          </a:p>
          <a:p>
            <a:pPr>
              <a:buFont typeface="Wingdings" pitchFamily="2" charset="2"/>
              <a:buChar char="v"/>
            </a:pPr>
            <a:endParaRPr lang="en-US" sz="1600" dirty="0" smtClean="0"/>
          </a:p>
          <a:p>
            <a:pPr>
              <a:buFont typeface="Wingdings" pitchFamily="2" charset="2"/>
              <a:buChar char="v"/>
            </a:pPr>
            <a:endParaRPr lang="en-US" sz="1600" dirty="0" smtClean="0"/>
          </a:p>
          <a:p>
            <a:pPr>
              <a:buFont typeface="Wingdings" pitchFamily="2" charset="2"/>
              <a:buChar char="v"/>
            </a:pPr>
            <a:r>
              <a:rPr lang="en-US" sz="1600" dirty="0" smtClean="0"/>
              <a:t>We   undertake  licensing, procurement and installation for small wind turbines projects.</a:t>
            </a:r>
          </a:p>
          <a:p>
            <a:endParaRPr lang="en-US" dirty="0" smtClean="0"/>
          </a:p>
          <a:p>
            <a:endParaRPr lang="en-US" dirty="0"/>
          </a:p>
        </p:txBody>
      </p:sp>
      <p:pic>
        <p:nvPicPr>
          <p:cNvPr id="5" name="image7.png"/>
          <p:cNvPicPr/>
          <p:nvPr/>
        </p:nvPicPr>
        <p:blipFill>
          <a:blip r:embed="rId2" cstate="print"/>
          <a:stretch>
            <a:fillRect/>
          </a:stretch>
        </p:blipFill>
        <p:spPr>
          <a:xfrm>
            <a:off x="179512" y="116632"/>
            <a:ext cx="1552354" cy="499730"/>
          </a:xfrm>
          <a:prstGeom prst="rect">
            <a:avLst/>
          </a:prstGeom>
        </p:spPr>
      </p:pic>
      <p:sp>
        <p:nvSpPr>
          <p:cNvPr id="7" name="Rectangle 6"/>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What we do</a:t>
            </a:r>
            <a:endParaRPr lang="en-US" dirty="0"/>
          </a:p>
        </p:txBody>
      </p:sp>
      <p:sp>
        <p:nvSpPr>
          <p:cNvPr id="3" name="Text Placeholder 2"/>
          <p:cNvSpPr>
            <a:spLocks noGrp="1"/>
          </p:cNvSpPr>
          <p:nvPr>
            <p:ph type="body" idx="2"/>
          </p:nvPr>
        </p:nvSpPr>
        <p:spPr>
          <a:xfrm>
            <a:off x="609600" y="1700808"/>
            <a:ext cx="1600200" cy="4896544"/>
          </a:xfrm>
        </p:spPr>
        <p:txBody>
          <a:bodyPr>
            <a:normAutofit/>
          </a:bodyPr>
          <a:lstStyle/>
          <a:p>
            <a:r>
              <a:rPr lang="en-US" sz="1200" b="1" dirty="0" smtClean="0"/>
              <a:t>Renewables   &amp; Climate change</a:t>
            </a:r>
            <a:endParaRPr lang="en-US" sz="1200" dirty="0" smtClean="0"/>
          </a:p>
          <a:p>
            <a:endParaRPr lang="en-US" sz="1200" b="1" dirty="0" smtClean="0"/>
          </a:p>
          <a:p>
            <a:r>
              <a:rPr lang="en-US" sz="1200" b="1" dirty="0" smtClean="0"/>
              <a:t>Floating offshore wind</a:t>
            </a:r>
            <a:endParaRPr lang="en-US" sz="1200" dirty="0" smtClean="0"/>
          </a:p>
          <a:p>
            <a:endParaRPr lang="en-US" sz="1200" b="1" dirty="0" smtClean="0"/>
          </a:p>
          <a:p>
            <a:r>
              <a:rPr lang="en-US" sz="1200" b="1" dirty="0" smtClean="0"/>
              <a:t>Renewable market studies in East Mediterranean &amp; Africa</a:t>
            </a:r>
          </a:p>
          <a:p>
            <a:r>
              <a:rPr lang="en-US" sz="1200" b="1" dirty="0" smtClean="0"/>
              <a:t>E-mc</a:t>
            </a:r>
            <a:r>
              <a:rPr lang="en-US" sz="1200" b="1" baseline="30000" dirty="0" smtClean="0"/>
              <a:t>2</a:t>
            </a:r>
            <a:r>
              <a:rPr lang="en-US" sz="1200" b="1" dirty="0" smtClean="0"/>
              <a:t>: Energy Matters to climate change</a:t>
            </a:r>
            <a:endParaRPr lang="en-US" sz="1200" dirty="0" smtClean="0"/>
          </a:p>
          <a:p>
            <a:endParaRPr lang="en-US" sz="1200" b="1" dirty="0" smtClean="0"/>
          </a:p>
          <a:p>
            <a:r>
              <a:rPr lang="en-US" sz="1200" b="1" dirty="0" smtClean="0"/>
              <a:t>SynaptiQ Software for RESmanagement</a:t>
            </a:r>
            <a:endParaRPr lang="en-US" sz="1200" dirty="0" smtClean="0"/>
          </a:p>
          <a:p>
            <a:endParaRPr lang="en-US" sz="1200" b="1" dirty="0" smtClean="0"/>
          </a:p>
          <a:p>
            <a:endParaRPr lang="en-US" dirty="0" smtClean="0"/>
          </a:p>
          <a:p>
            <a:endParaRPr lang="en-US" dirty="0"/>
          </a:p>
        </p:txBody>
      </p:sp>
      <p:sp>
        <p:nvSpPr>
          <p:cNvPr id="4" name="Content Placeholder 3"/>
          <p:cNvSpPr>
            <a:spLocks noGrp="1"/>
          </p:cNvSpPr>
          <p:nvPr>
            <p:ph sz="quarter" idx="1"/>
          </p:nvPr>
        </p:nvSpPr>
        <p:spPr>
          <a:xfrm>
            <a:off x="2362200" y="1752600"/>
            <a:ext cx="6400800" cy="4844752"/>
          </a:xfrm>
        </p:spPr>
        <p:txBody>
          <a:bodyPr>
            <a:normAutofit fontScale="92500" lnSpcReduction="20000"/>
          </a:bodyPr>
          <a:lstStyle/>
          <a:p>
            <a:pPr>
              <a:buFont typeface="Wingdings" pitchFamily="2" charset="2"/>
              <a:buChar char="v"/>
            </a:pPr>
            <a:endParaRPr lang="en-US" sz="1600" dirty="0" smtClean="0"/>
          </a:p>
          <a:p>
            <a:pPr>
              <a:buFont typeface="Wingdings" pitchFamily="2" charset="2"/>
              <a:buChar char="v"/>
            </a:pPr>
            <a:r>
              <a:rPr lang="en-US" sz="1400" dirty="0" smtClean="0"/>
              <a:t>We actively participate in the climate change and renewables development dialogue and programmes in European and East Mediterranean level.</a:t>
            </a:r>
          </a:p>
          <a:p>
            <a:pPr>
              <a:buFont typeface="Wingdings" pitchFamily="2" charset="2"/>
              <a:buChar char="v"/>
            </a:pPr>
            <a:endParaRPr lang="en-US" sz="1600" dirty="0" smtClean="0"/>
          </a:p>
          <a:p>
            <a:pPr>
              <a:buFont typeface="Wingdings" pitchFamily="2" charset="2"/>
              <a:buChar char="v"/>
            </a:pPr>
            <a:r>
              <a:rPr lang="en-US" sz="1400" dirty="0" smtClean="0"/>
              <a:t>We actively participate in the dialogue and programmes for floating offshore development in the East Mediterranean and East Africa.</a:t>
            </a:r>
          </a:p>
          <a:p>
            <a:pPr>
              <a:buFont typeface="Wingdings" pitchFamily="2" charset="2"/>
              <a:buChar char="v"/>
            </a:pPr>
            <a:endParaRPr lang="en-US" sz="1400" dirty="0" smtClean="0"/>
          </a:p>
          <a:p>
            <a:pPr>
              <a:buFont typeface="Wingdings" pitchFamily="2" charset="2"/>
              <a:buChar char="v"/>
            </a:pPr>
            <a:endParaRPr lang="en-US" sz="1600" dirty="0" smtClean="0"/>
          </a:p>
          <a:p>
            <a:pPr>
              <a:buFont typeface="Wingdings" pitchFamily="2" charset="2"/>
              <a:buChar char="v"/>
            </a:pPr>
            <a:r>
              <a:rPr lang="en-US" sz="1400" dirty="0" smtClean="0"/>
              <a:t>We undertake renewable market studies in the East Mediterranean , Middle East and Sub Saharan African regions.</a:t>
            </a:r>
          </a:p>
          <a:p>
            <a:pPr>
              <a:buFont typeface="Wingdings" pitchFamily="2" charset="2"/>
              <a:buChar char="v"/>
            </a:pPr>
            <a:endParaRPr lang="en-US" sz="1600" dirty="0" smtClean="0"/>
          </a:p>
          <a:p>
            <a:pPr>
              <a:buFont typeface="Wingdings" pitchFamily="2" charset="2"/>
              <a:buChar char="v"/>
            </a:pPr>
            <a:endParaRPr lang="en-US" sz="1600" dirty="0" smtClean="0"/>
          </a:p>
          <a:p>
            <a:pPr>
              <a:buFont typeface="Wingdings" pitchFamily="2" charset="2"/>
              <a:buChar char="v"/>
            </a:pPr>
            <a:r>
              <a:rPr lang="en-US" sz="1400" dirty="0" smtClean="0"/>
              <a:t>We promote knowledge and dissemination of news and scientific truth and facts regarding </a:t>
            </a:r>
            <a:r>
              <a:rPr lang="en-US" sz="1400" dirty="0" err="1" smtClean="0"/>
              <a:t>renewables</a:t>
            </a:r>
            <a:r>
              <a:rPr lang="en-US" sz="1400" dirty="0" smtClean="0"/>
              <a:t> and climate change through our climate and energy portal e-mc</a:t>
            </a:r>
            <a:r>
              <a:rPr lang="en-US" sz="1400" baseline="30000" dirty="0" smtClean="0"/>
              <a:t>2</a:t>
            </a:r>
            <a:r>
              <a:rPr lang="en-US" sz="1400" dirty="0" smtClean="0"/>
              <a:t>.</a:t>
            </a:r>
          </a:p>
          <a:p>
            <a:pPr>
              <a:buFont typeface="Wingdings" pitchFamily="2" charset="2"/>
              <a:buChar char="v"/>
            </a:pPr>
            <a:endParaRPr lang="en-US" sz="1600" dirty="0" smtClean="0"/>
          </a:p>
          <a:p>
            <a:pPr>
              <a:buFont typeface="Wingdings" pitchFamily="2" charset="2"/>
              <a:buChar char="v"/>
            </a:pPr>
            <a:endParaRPr lang="en-US" sz="1600" dirty="0" smtClean="0"/>
          </a:p>
          <a:p>
            <a:pPr>
              <a:buFont typeface="Wingdings" pitchFamily="2" charset="2"/>
              <a:buChar char="v"/>
            </a:pPr>
            <a:endParaRPr lang="en-US" sz="1600" dirty="0" smtClean="0"/>
          </a:p>
          <a:p>
            <a:pPr>
              <a:buFont typeface="Wingdings" pitchFamily="2" charset="2"/>
              <a:buChar char="v"/>
            </a:pPr>
            <a:r>
              <a:rPr lang="en-US" sz="1400" dirty="0" smtClean="0"/>
              <a:t>In cooperation with Belgium-based 3E, we provide software for your Wind and Solar assets.</a:t>
            </a:r>
          </a:p>
          <a:p>
            <a:pPr>
              <a:buNone/>
            </a:pPr>
            <a:endParaRPr lang="en-US" sz="1600" dirty="0" smtClean="0"/>
          </a:p>
          <a:p>
            <a:endParaRPr lang="en-US" dirty="0" smtClean="0"/>
          </a:p>
          <a:p>
            <a:endParaRPr lang="en-US" dirty="0"/>
          </a:p>
        </p:txBody>
      </p:sp>
      <p:pic>
        <p:nvPicPr>
          <p:cNvPr id="5" name="image7.png"/>
          <p:cNvPicPr/>
          <p:nvPr/>
        </p:nvPicPr>
        <p:blipFill>
          <a:blip r:embed="rId2" cstate="print"/>
          <a:stretch>
            <a:fillRect/>
          </a:stretch>
        </p:blipFill>
        <p:spPr>
          <a:xfrm>
            <a:off x="179512" y="116632"/>
            <a:ext cx="1552354" cy="499730"/>
          </a:xfrm>
          <a:prstGeom prst="rect">
            <a:avLst/>
          </a:prstGeom>
        </p:spPr>
      </p:pic>
      <p:sp>
        <p:nvSpPr>
          <p:cNvPr id="7" name="Rectangle 6"/>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Our Experience</a:t>
            </a:r>
            <a:endParaRPr lang="en-US" dirty="0"/>
          </a:p>
        </p:txBody>
      </p:sp>
      <p:pic>
        <p:nvPicPr>
          <p:cNvPr id="6" name="image45.png"/>
          <p:cNvPicPr>
            <a:picLocks noGrp="1"/>
          </p:cNvPicPr>
          <p:nvPr>
            <p:ph sz="quarter" idx="1"/>
          </p:nvPr>
        </p:nvPicPr>
        <p:blipFill>
          <a:blip r:embed="rId2" cstate="print"/>
          <a:stretch>
            <a:fillRect/>
          </a:stretch>
        </p:blipFill>
        <p:spPr>
          <a:xfrm>
            <a:off x="2267744" y="1700808"/>
            <a:ext cx="4680520" cy="3387080"/>
          </a:xfrm>
          <a:prstGeom prst="rect">
            <a:avLst/>
          </a:prstGeom>
        </p:spPr>
      </p:pic>
      <p:sp>
        <p:nvSpPr>
          <p:cNvPr id="7" name="Rectangle 6"/>
          <p:cNvSpPr/>
          <p:nvPr/>
        </p:nvSpPr>
        <p:spPr>
          <a:xfrm>
            <a:off x="323528" y="1988840"/>
            <a:ext cx="1728192" cy="20162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Market &amp; Energy Analysis</a:t>
            </a:r>
          </a:p>
          <a:p>
            <a:pPr algn="ctr"/>
            <a:r>
              <a:rPr lang="en-US" dirty="0" smtClean="0"/>
              <a:t>Design of Renewable Energy projects</a:t>
            </a:r>
            <a:endParaRPr lang="en-US" dirty="0"/>
          </a:p>
        </p:txBody>
      </p:sp>
      <p:sp>
        <p:nvSpPr>
          <p:cNvPr id="8" name="Rectangle 7"/>
          <p:cNvSpPr/>
          <p:nvPr/>
        </p:nvSpPr>
        <p:spPr>
          <a:xfrm>
            <a:off x="251520" y="4509120"/>
            <a:ext cx="1800200" cy="187220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Siting of Renewable energy projects </a:t>
            </a:r>
          </a:p>
          <a:p>
            <a:pPr algn="ctr"/>
            <a:r>
              <a:rPr lang="en-US" dirty="0" smtClean="0"/>
              <a:t>Resource regime measurement campaigns</a:t>
            </a:r>
            <a:endParaRPr lang="en-US" dirty="0"/>
          </a:p>
        </p:txBody>
      </p:sp>
      <p:pic>
        <p:nvPicPr>
          <p:cNvPr id="9" name="image46.jpeg"/>
          <p:cNvPicPr/>
          <p:nvPr/>
        </p:nvPicPr>
        <p:blipFill>
          <a:blip r:embed="rId3" cstate="print"/>
          <a:stretch>
            <a:fillRect/>
          </a:stretch>
        </p:blipFill>
        <p:spPr>
          <a:xfrm>
            <a:off x="2411760" y="5157192"/>
            <a:ext cx="4232644" cy="1500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9"/>
          <p:cNvSpPr/>
          <p:nvPr/>
        </p:nvSpPr>
        <p:spPr>
          <a:xfrm>
            <a:off x="7020272" y="1916832"/>
            <a:ext cx="1800200" cy="216024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Contract preparations &amp; negotiations </a:t>
            </a:r>
          </a:p>
          <a:p>
            <a:pPr algn="ctr"/>
            <a:r>
              <a:rPr lang="en-US" dirty="0" smtClean="0"/>
              <a:t>Equipment and BoP</a:t>
            </a:r>
          </a:p>
          <a:p>
            <a:pPr algn="ctr"/>
            <a:r>
              <a:rPr lang="en-US" dirty="0" smtClean="0"/>
              <a:t>Procurement</a:t>
            </a:r>
          </a:p>
          <a:p>
            <a:pPr algn="ctr"/>
            <a:r>
              <a:rPr lang="en-US" dirty="0" smtClean="0"/>
              <a:t>Project Implementation</a:t>
            </a:r>
            <a:endParaRPr lang="en-US" dirty="0"/>
          </a:p>
        </p:txBody>
      </p:sp>
      <p:sp>
        <p:nvSpPr>
          <p:cNvPr id="11" name="Rectangle 10"/>
          <p:cNvSpPr/>
          <p:nvPr/>
        </p:nvSpPr>
        <p:spPr>
          <a:xfrm>
            <a:off x="7020272" y="4509120"/>
            <a:ext cx="1728192" cy="194421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Operation &amp; Maintenance </a:t>
            </a:r>
          </a:p>
          <a:p>
            <a:pPr algn="ctr"/>
            <a:r>
              <a:rPr lang="en-US" dirty="0" smtClean="0"/>
              <a:t>Financial analysis &amp; appraisal</a:t>
            </a:r>
            <a:endParaRPr lang="en-US" dirty="0"/>
          </a:p>
        </p:txBody>
      </p:sp>
      <p:pic>
        <p:nvPicPr>
          <p:cNvPr id="12" name="image7.png"/>
          <p:cNvPicPr/>
          <p:nvPr/>
        </p:nvPicPr>
        <p:blipFill>
          <a:blip r:embed="rId4" cstate="print"/>
          <a:stretch>
            <a:fillRect/>
          </a:stretch>
        </p:blipFill>
        <p:spPr>
          <a:xfrm>
            <a:off x="179512" y="116632"/>
            <a:ext cx="1552354" cy="499730"/>
          </a:xfrm>
          <a:prstGeom prst="rect">
            <a:avLst/>
          </a:prstGeom>
        </p:spPr>
      </p:pic>
      <p:sp>
        <p:nvSpPr>
          <p:cNvPr id="14" name="Rectangle 13"/>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SynaptiQ</a:t>
            </a:r>
            <a:endParaRPr lang="en-US" dirty="0"/>
          </a:p>
        </p:txBody>
      </p:sp>
      <p:pic>
        <p:nvPicPr>
          <p:cNvPr id="4" name="image47.jpeg"/>
          <p:cNvPicPr>
            <a:picLocks noGrp="1"/>
          </p:cNvPicPr>
          <p:nvPr>
            <p:ph sz="quarter" idx="1"/>
          </p:nvPr>
        </p:nvPicPr>
        <p:blipFill>
          <a:blip r:embed="rId2" cstate="print"/>
          <a:stretch>
            <a:fillRect/>
          </a:stretch>
        </p:blipFill>
        <p:spPr>
          <a:xfrm>
            <a:off x="539552" y="1772816"/>
            <a:ext cx="8153400" cy="3266730"/>
          </a:xfrm>
          <a:prstGeom prst="rect">
            <a:avLst/>
          </a:prstGeom>
          <a:ln>
            <a:noFill/>
          </a:ln>
          <a:effectLst>
            <a:softEdge rad="112500"/>
          </a:effectLst>
        </p:spPr>
      </p:pic>
      <p:pic>
        <p:nvPicPr>
          <p:cNvPr id="5" name="image7.png"/>
          <p:cNvPicPr/>
          <p:nvPr/>
        </p:nvPicPr>
        <p:blipFill>
          <a:blip r:embed="rId3" cstate="print"/>
          <a:stretch>
            <a:fillRect/>
          </a:stretch>
        </p:blipFill>
        <p:spPr>
          <a:xfrm>
            <a:off x="179512" y="116632"/>
            <a:ext cx="1552354" cy="499730"/>
          </a:xfrm>
          <a:prstGeom prst="rect">
            <a:avLst/>
          </a:prstGeom>
        </p:spPr>
      </p:pic>
      <p:sp>
        <p:nvSpPr>
          <p:cNvPr id="10" name="Rectangle 9"/>
          <p:cNvSpPr/>
          <p:nvPr/>
        </p:nvSpPr>
        <p:spPr>
          <a:xfrm>
            <a:off x="539552" y="5157192"/>
            <a:ext cx="81369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Thanks to current data mining techniques, asset operators can easily take decisions on the most effective way of performing their daily operations and maintenance activities, improving the performances of their portfolios and anticipating failures on </a:t>
            </a:r>
            <a:r>
              <a:rPr lang="en-US" sz="1400" dirty="0" smtClean="0"/>
              <a:t>the devices </a:t>
            </a:r>
            <a:r>
              <a:rPr lang="en-US" sz="1400" dirty="0"/>
              <a:t>composing these complex systems.</a:t>
            </a:r>
          </a:p>
        </p:txBody>
      </p:sp>
      <p:pic>
        <p:nvPicPr>
          <p:cNvPr id="11" name="image49.png"/>
          <p:cNvPicPr/>
          <p:nvPr/>
        </p:nvPicPr>
        <p:blipFill>
          <a:blip r:embed="rId4" cstate="print"/>
          <a:stretch>
            <a:fillRect/>
          </a:stretch>
        </p:blipFill>
        <p:spPr>
          <a:xfrm>
            <a:off x="4211960" y="6124354"/>
            <a:ext cx="999460" cy="733646"/>
          </a:xfrm>
          <a:prstGeom prst="rect">
            <a:avLst/>
          </a:prstGeom>
        </p:spPr>
      </p:pic>
      <p:sp>
        <p:nvSpPr>
          <p:cNvPr id="8" name="Rectangle 7"/>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SynaptiQ</a:t>
            </a:r>
            <a:endParaRPr lang="en-US" dirty="0"/>
          </a:p>
        </p:txBody>
      </p:sp>
      <p:pic>
        <p:nvPicPr>
          <p:cNvPr id="8" name="image48.jpeg"/>
          <p:cNvPicPr>
            <a:picLocks noGrp="1"/>
          </p:cNvPicPr>
          <p:nvPr>
            <p:ph sz="quarter" idx="1"/>
          </p:nvPr>
        </p:nvPicPr>
        <p:blipFill>
          <a:blip r:embed="rId2" cstate="print"/>
          <a:stretch>
            <a:fillRect/>
          </a:stretch>
        </p:blipFill>
        <p:spPr>
          <a:xfrm>
            <a:off x="3779912" y="1700808"/>
            <a:ext cx="5112568" cy="3096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7.png"/>
          <p:cNvPicPr/>
          <p:nvPr/>
        </p:nvPicPr>
        <p:blipFill>
          <a:blip r:embed="rId3" cstate="print"/>
          <a:stretch>
            <a:fillRect/>
          </a:stretch>
        </p:blipFill>
        <p:spPr>
          <a:xfrm>
            <a:off x="179512" y="116632"/>
            <a:ext cx="1552354" cy="499730"/>
          </a:xfrm>
          <a:prstGeom prst="rect">
            <a:avLst/>
          </a:prstGeom>
        </p:spPr>
      </p:pic>
      <p:sp>
        <p:nvSpPr>
          <p:cNvPr id="9" name="TextBox 8"/>
          <p:cNvSpPr txBox="1"/>
          <p:nvPr/>
        </p:nvSpPr>
        <p:spPr>
          <a:xfrm>
            <a:off x="467544" y="1844824"/>
            <a:ext cx="2843808" cy="3477875"/>
          </a:xfrm>
          <a:prstGeom prst="rect">
            <a:avLst/>
          </a:prstGeom>
          <a:noFill/>
        </p:spPr>
        <p:txBody>
          <a:bodyPr wrap="square" rtlCol="0">
            <a:spAutoFit/>
          </a:bodyPr>
          <a:lstStyle/>
          <a:p>
            <a:r>
              <a:rPr lang="en-US" sz="2000" dirty="0">
                <a:solidFill>
                  <a:schemeClr val="tx1">
                    <a:lumMod val="85000"/>
                    <a:lumOff val="15000"/>
                  </a:schemeClr>
                </a:solidFill>
              </a:rPr>
              <a:t>Monitoring and performance improvements platforms such as 3E’s SynaptiQ are capable of combining independent monitoring and data collection to the most reliable performance analysis algorithms in the PV </a:t>
            </a:r>
            <a:r>
              <a:rPr lang="en-US" sz="2000" dirty="0" smtClean="0">
                <a:solidFill>
                  <a:schemeClr val="tx1">
                    <a:lumMod val="85000"/>
                    <a:lumOff val="15000"/>
                  </a:schemeClr>
                </a:solidFill>
              </a:rPr>
              <a:t>industry.</a:t>
            </a:r>
            <a:endParaRPr lang="en-US" sz="2000" dirty="0">
              <a:solidFill>
                <a:schemeClr val="tx1">
                  <a:lumMod val="85000"/>
                  <a:lumOff val="15000"/>
                </a:schemeClr>
              </a:solidFill>
            </a:endParaRPr>
          </a:p>
        </p:txBody>
      </p:sp>
      <p:sp>
        <p:nvSpPr>
          <p:cNvPr id="11" name="TextBox 10"/>
          <p:cNvSpPr txBox="1"/>
          <p:nvPr/>
        </p:nvSpPr>
        <p:spPr>
          <a:xfrm>
            <a:off x="683568" y="5589240"/>
            <a:ext cx="8136904" cy="923330"/>
          </a:xfrm>
          <a:prstGeom prst="rect">
            <a:avLst/>
          </a:prstGeom>
          <a:noFill/>
        </p:spPr>
        <p:txBody>
          <a:bodyPr wrap="square" rtlCol="0">
            <a:spAutoFit/>
          </a:bodyPr>
          <a:lstStyle/>
          <a:p>
            <a:pPr algn="ctr"/>
            <a:r>
              <a:rPr lang="en-US" b="1" dirty="0">
                <a:solidFill>
                  <a:schemeClr val="tx1">
                    <a:lumMod val="85000"/>
                    <a:lumOff val="15000"/>
                  </a:schemeClr>
                </a:solidFill>
              </a:rPr>
              <a:t>We also offer resource and production forecasting services, essential to any asset manager participating in electricity market.</a:t>
            </a:r>
          </a:p>
          <a:p>
            <a:endParaRPr lang="en-US" dirty="0"/>
          </a:p>
        </p:txBody>
      </p:sp>
      <p:pic>
        <p:nvPicPr>
          <p:cNvPr id="12" name="image49.png"/>
          <p:cNvPicPr/>
          <p:nvPr/>
        </p:nvPicPr>
        <p:blipFill>
          <a:blip r:embed="rId4" cstate="print"/>
          <a:stretch>
            <a:fillRect/>
          </a:stretch>
        </p:blipFill>
        <p:spPr>
          <a:xfrm>
            <a:off x="3995936" y="6124354"/>
            <a:ext cx="999460" cy="733646"/>
          </a:xfrm>
          <a:prstGeom prst="rect">
            <a:avLst/>
          </a:prstGeom>
        </p:spPr>
      </p:pic>
      <p:sp>
        <p:nvSpPr>
          <p:cNvPr id="10" name="Rectangle 9"/>
          <p:cNvSpPr/>
          <p:nvPr/>
        </p:nvSpPr>
        <p:spPr>
          <a:xfrm>
            <a:off x="7930206" y="6627168"/>
            <a:ext cx="1213794" cy="230832"/>
          </a:xfrm>
          <a:prstGeom prst="rect">
            <a:avLst/>
          </a:prstGeom>
        </p:spPr>
        <p:txBody>
          <a:bodyPr wrap="none">
            <a:spAutoFit/>
          </a:bodyPr>
          <a:lstStyle/>
          <a:p>
            <a:pPr algn="r"/>
            <a:r>
              <a:rPr lang="en-US" sz="900" i="1" dirty="0" smtClean="0"/>
              <a:t>Company profile 202</a:t>
            </a:r>
            <a:r>
              <a:rPr lang="el-GR" sz="900" i="1" dirty="0" smtClean="0"/>
              <a:t>1</a:t>
            </a:r>
            <a:endParaRPr lang="en-US" sz="900" i="1"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438</TotalTime>
  <Words>1433</Words>
  <Application>Microsoft Office PowerPoint</Application>
  <PresentationFormat>On-screen Show (4:3)</PresentationFormat>
  <Paragraphs>183</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Median</vt:lpstr>
      <vt:lpstr>Company profile 2021</vt:lpstr>
      <vt:lpstr>Introduction</vt:lpstr>
      <vt:lpstr>Introduction</vt:lpstr>
      <vt:lpstr> About REDPro</vt:lpstr>
      <vt:lpstr>What we do</vt:lpstr>
      <vt:lpstr>What we do</vt:lpstr>
      <vt:lpstr>Our Experience</vt:lpstr>
      <vt:lpstr>SynaptiQ</vt:lpstr>
      <vt:lpstr>SynaptiQ</vt:lpstr>
      <vt:lpstr>SynaptiQ</vt:lpstr>
      <vt:lpstr>Emc2</vt:lpstr>
      <vt:lpstr>Emc2</vt:lpstr>
      <vt:lpstr>Emc2</vt:lpstr>
      <vt:lpstr>REDPro &amp; Africa</vt:lpstr>
      <vt:lpstr>REDPro &amp; Africa</vt:lpstr>
      <vt:lpstr>REDPro &amp; Africa</vt:lpstr>
      <vt:lpstr>REDPro &amp; Africa</vt:lpstr>
      <vt:lpstr>REDPro &amp; Africa</vt:lpstr>
      <vt:lpstr>  Webinars </vt:lpstr>
      <vt:lpstr>   Webinars  </vt:lpstr>
      <vt:lpstr>Contact us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PROFESSIONAL</dc:creator>
  <cp:lastModifiedBy>Sara Anastasiou</cp:lastModifiedBy>
  <cp:revision>95</cp:revision>
  <dcterms:created xsi:type="dcterms:W3CDTF">2020-08-25T11:14:29Z</dcterms:created>
  <dcterms:modified xsi:type="dcterms:W3CDTF">2021-04-08T07:34:04Z</dcterms:modified>
</cp:coreProperties>
</file>