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0" r:id="rId1"/>
  </p:sldMasterIdLst>
  <p:notesMasterIdLst>
    <p:notesMasterId r:id="rId28"/>
  </p:notesMasterIdLst>
  <p:handoutMasterIdLst>
    <p:handoutMasterId r:id="rId29"/>
  </p:handoutMasterIdLst>
  <p:sldIdLst>
    <p:sldId id="1033" r:id="rId2"/>
    <p:sldId id="1114" r:id="rId3"/>
    <p:sldId id="1100" r:id="rId4"/>
    <p:sldId id="1115" r:id="rId5"/>
    <p:sldId id="1116" r:id="rId6"/>
    <p:sldId id="1117" r:id="rId7"/>
    <p:sldId id="1118" r:id="rId8"/>
    <p:sldId id="1088" r:id="rId9"/>
    <p:sldId id="1119" r:id="rId10"/>
    <p:sldId id="1106" r:id="rId11"/>
    <p:sldId id="1121" r:id="rId12"/>
    <p:sldId id="1122" r:id="rId13"/>
    <p:sldId id="1039" r:id="rId14"/>
    <p:sldId id="1130" r:id="rId15"/>
    <p:sldId id="1131" r:id="rId16"/>
    <p:sldId id="1134" r:id="rId17"/>
    <p:sldId id="1111" r:id="rId18"/>
    <p:sldId id="1123" r:id="rId19"/>
    <p:sldId id="1124" r:id="rId20"/>
    <p:sldId id="1129" r:id="rId21"/>
    <p:sldId id="1126" r:id="rId22"/>
    <p:sldId id="1127" r:id="rId23"/>
    <p:sldId id="1128" r:id="rId24"/>
    <p:sldId id="1132" r:id="rId25"/>
    <p:sldId id="1133" r:id="rId26"/>
    <p:sldId id="734" r:id="rId2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240"/>
  </p:normalViewPr>
  <p:slideViewPr>
    <p:cSldViewPr snapToGrid="0" snapToObjects="1">
      <p:cViewPr varScale="1">
        <p:scale>
          <a:sx n="84" d="100"/>
          <a:sy n="84" d="100"/>
        </p:scale>
        <p:origin x="554" y="58"/>
      </p:cViewPr>
      <p:guideLst>
        <p:guide orient="horz" pos="2160"/>
        <p:guide pos="3863"/>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3D926D9-A147-4BBC-98B5-C7246FCC9CB9}" type="datetimeFigureOut">
              <a:rPr lang="el-GR" smtClean="0"/>
              <a:t>27/9/2022</a:t>
            </a:fld>
            <a:endParaRPr lang="el-GR"/>
          </a:p>
        </p:txBody>
      </p:sp>
      <p:sp>
        <p:nvSpPr>
          <p:cNvPr id="4" name="Θέση υποσέλιδου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2D9E406-ED8D-4CA5-A1DD-404147BEFFC5}" type="slidenum">
              <a:rPr lang="el-GR" smtClean="0"/>
              <a:t>‹#›</a:t>
            </a:fld>
            <a:endParaRPr lang="el-GR"/>
          </a:p>
        </p:txBody>
      </p:sp>
    </p:spTree>
    <p:extLst>
      <p:ext uri="{BB962C8B-B14F-4D97-AF65-F5344CB8AC3E}">
        <p14:creationId xmlns:p14="http://schemas.microsoft.com/office/powerpoint/2010/main" val="556716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a:defRPr sz="1200"/>
            </a:lvl1pPr>
          </a:lstStyle>
          <a:p>
            <a:fld id="{3842907C-D0AA-4C58-9F94-58B40AD65B29}" type="datetimeFigureOut">
              <a:rPr lang="en-US" smtClean="0"/>
              <a:pPr/>
              <a:t>9/27/2022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a:defRPr sz="1200"/>
            </a:lvl1pPr>
          </a:lstStyle>
          <a:p>
            <a:fld id="{1D76769E-C829-4283-B80E-CB90D995C291}" type="slidenum">
              <a:rPr lang="en-US" smtClean="0"/>
              <a:pPr/>
              <a:t>‹#›</a:t>
            </a:fld>
            <a:endParaRPr lang="en-US"/>
          </a:p>
        </p:txBody>
      </p:sp>
    </p:spTree>
    <p:extLst>
      <p:ext uri="{BB962C8B-B14F-4D97-AF65-F5344CB8AC3E}">
        <p14:creationId xmlns:p14="http://schemas.microsoft.com/office/powerpoint/2010/main" val="2696100933"/>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9565" y="914401"/>
            <a:ext cx="9262836"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3898985" y="4402667"/>
            <a:ext cx="7683417"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767698" y="6117337"/>
            <a:ext cx="1143297" cy="365125"/>
          </a:xfrm>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a:xfrm>
            <a:off x="4831644" y="6117337"/>
            <a:ext cx="4812584" cy="365125"/>
          </a:xfrm>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a:xfrm>
            <a:off x="11033760" y="6117337"/>
            <a:ext cx="548640" cy="365125"/>
          </a:xfrm>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
        <p:nvSpPr>
          <p:cNvPr id="23" name="Freeform 12"/>
          <p:cNvSpPr/>
          <p:nvPr/>
        </p:nvSpPr>
        <p:spPr bwMode="auto">
          <a:xfrm>
            <a:off x="270933" y="3771900"/>
            <a:ext cx="48260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747185" y="3867150"/>
            <a:ext cx="82551"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grpSp>
        <p:nvGrpSpPr>
          <p:cNvPr id="17" name="Group 16"/>
          <p:cNvGrpSpPr/>
          <p:nvPr userDrawn="1"/>
        </p:nvGrpSpPr>
        <p:grpSpPr>
          <a:xfrm>
            <a:off x="270933" y="1"/>
            <a:ext cx="5037667" cy="6858001"/>
            <a:chOff x="203200" y="0"/>
            <a:chExt cx="3778250" cy="6858001"/>
          </a:xfrm>
        </p:grpSpPr>
        <p:sp>
          <p:nvSpPr>
            <p:cNvPr id="18"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9"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2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7"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8"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9"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Tree>
    <p:extLst>
      <p:ext uri="{BB962C8B-B14F-4D97-AF65-F5344CB8AC3E}">
        <p14:creationId xmlns:p14="http://schemas.microsoft.com/office/powerpoint/2010/main" val="214652569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698" y="4732865"/>
            <a:ext cx="1002132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634" y="932112"/>
            <a:ext cx="8228087"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698" y="5299603"/>
            <a:ext cx="1002132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6" name="Footer Placeholder 5"/>
          <p:cNvSpPr>
            <a:spLocks noGrp="1"/>
          </p:cNvSpPr>
          <p:nvPr>
            <p:ph type="ftr" sz="quarter" idx="11"/>
          </p:nvPr>
        </p:nvSpPr>
        <p:spPr/>
        <p:txBody>
          <a:bodyPr/>
          <a:lstStyle/>
          <a:p>
            <a:pPr algn="r"/>
            <a:endParaRPr lang="en-US" sz="1000" dirty="0">
              <a:solidFill>
                <a:schemeClr val="tx1"/>
              </a:solidFill>
            </a:endParaRPr>
          </a:p>
        </p:txBody>
      </p:sp>
      <p:sp>
        <p:nvSpPr>
          <p:cNvPr id="7" name="Slide Number Placeholder 6"/>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36454398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700" y="685800"/>
            <a:ext cx="1002132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699" y="4343400"/>
            <a:ext cx="1002132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167597012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292562" y="863023"/>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6263" y="2819399"/>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902322" y="685801"/>
            <a:ext cx="9298820"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130980" y="3428999"/>
            <a:ext cx="8841504"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698" y="4343400"/>
            <a:ext cx="1002132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333071814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701" y="3308581"/>
            <a:ext cx="1002131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699" y="4777381"/>
            <a:ext cx="1002132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39019903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292562" y="863023"/>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6263" y="2819399"/>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902322" y="685801"/>
            <a:ext cx="9298820"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700" y="3886200"/>
            <a:ext cx="1002132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699" y="4775200"/>
            <a:ext cx="1002132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106979846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701" y="685802"/>
            <a:ext cx="1002132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699" y="3505200"/>
            <a:ext cx="1002132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699" y="4343400"/>
            <a:ext cx="1002132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129663666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94095994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5191" y="685800"/>
            <a:ext cx="1770831"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699" y="685800"/>
            <a:ext cx="8021831"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722111970"/>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59742D-663C-4E11-9A67-0C143B867F7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4663A43-68BD-48EE-8263-3FD88B2E20FC}"/>
              </a:ext>
            </a:extLst>
          </p:cNvPr>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4" name="Θέση υποσέλιδου 3">
            <a:extLst>
              <a:ext uri="{FF2B5EF4-FFF2-40B4-BE49-F238E27FC236}">
                <a16:creationId xmlns:a16="http://schemas.microsoft.com/office/drawing/2014/main" id="{BB4F9C5B-ED97-4724-A0FC-BB30EF0829BB}"/>
              </a:ext>
            </a:extLst>
          </p:cNvPr>
          <p:cNvSpPr>
            <a:spLocks noGrp="1"/>
          </p:cNvSpPr>
          <p:nvPr>
            <p:ph type="ftr" sz="quarter" idx="11"/>
          </p:nvPr>
        </p:nvSpPr>
        <p:spPr/>
        <p:txBody>
          <a:bodyPr/>
          <a:lstStyle/>
          <a:p>
            <a:pPr algn="r"/>
            <a:endParaRPr lang="en-US" sz="1000" dirty="0">
              <a:solidFill>
                <a:schemeClr val="tx1"/>
              </a:solidFill>
            </a:endParaRPr>
          </a:p>
        </p:txBody>
      </p:sp>
      <p:sp>
        <p:nvSpPr>
          <p:cNvPr id="5" name="Θέση αριθμού διαφάνειας 4">
            <a:extLst>
              <a:ext uri="{FF2B5EF4-FFF2-40B4-BE49-F238E27FC236}">
                <a16:creationId xmlns:a16="http://schemas.microsoft.com/office/drawing/2014/main" id="{4FFD4979-5B5D-4444-899B-5BB32828A13D}"/>
              </a:ext>
            </a:extLst>
          </p:cNvPr>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222586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3240740" y="0"/>
            <a:ext cx="8951259" cy="836712"/>
          </a:xfrm>
        </p:spPr>
        <p:txBody>
          <a:bodyPr>
            <a:noAutofit/>
          </a:bodyPr>
          <a:lstStyle>
            <a:lvl1pPr>
              <a:defRPr sz="3200">
                <a:solidFill>
                  <a:srgbClr val="993300"/>
                </a:solidFill>
              </a:defRPr>
            </a:lvl1pPr>
          </a:lstStyle>
          <a:p>
            <a:r>
              <a:rPr lang="el-GR" dirty="0"/>
              <a:t>Κάντε κλικ για να επεξεργαστείτε τον τίτλο υποδείγματος</a:t>
            </a:r>
          </a:p>
        </p:txBody>
      </p:sp>
      <p:sp>
        <p:nvSpPr>
          <p:cNvPr id="3" name="Θέση περιεχομένου 2"/>
          <p:cNvSpPr>
            <a:spLocks noGrp="1"/>
          </p:cNvSpPr>
          <p:nvPr>
            <p:ph idx="1"/>
          </p:nvPr>
        </p:nvSpPr>
        <p:spPr>
          <a:xfrm>
            <a:off x="1237130" y="970636"/>
            <a:ext cx="10754260" cy="5145435"/>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Θέση ημερομηνίας 3"/>
          <p:cNvSpPr>
            <a:spLocks noGrp="1"/>
          </p:cNvSpPr>
          <p:nvPr>
            <p:ph type="dt" sz="half" idx="10"/>
          </p:nvPr>
        </p:nvSpPr>
        <p:spPr/>
        <p:txBody>
          <a:bodyPr/>
          <a:lstStyle/>
          <a:p>
            <a:fld id="{F0932359-892D-4620-8773-4BB64C9F1B1E}" type="datetimeFigureOut">
              <a:rPr lang="el-GR" smtClean="0"/>
              <a:t>27/9/2022</a:t>
            </a:fld>
            <a:endParaRPr lang="el-GR"/>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90AF685C-F7AD-47F1-8311-966FC20195BE}" type="slidenum">
              <a:rPr lang="el-GR" smtClean="0"/>
              <a:t>‹#›</a:t>
            </a:fld>
            <a:endParaRPr lang="el-GR"/>
          </a:p>
        </p:txBody>
      </p:sp>
      <p:pic>
        <p:nvPicPr>
          <p:cNvPr id="8"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65305"/>
            <a:ext cx="1685339" cy="717569"/>
          </a:xfrm>
          <a:prstGeom prst="rect">
            <a:avLst/>
          </a:prstGeom>
        </p:spPr>
      </p:pic>
    </p:spTree>
    <p:extLst>
      <p:ext uri="{BB962C8B-B14F-4D97-AF65-F5344CB8AC3E}">
        <p14:creationId xmlns:p14="http://schemas.microsoft.com/office/powerpoint/2010/main" val="1638558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457201"/>
            <a:ext cx="10272889"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1309512" y="2667000"/>
            <a:ext cx="10272889"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92440" y="6108174"/>
            <a:ext cx="1143297" cy="365125"/>
          </a:xfrm>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a:xfrm>
            <a:off x="2630197" y="6108174"/>
            <a:ext cx="7086023" cy="365125"/>
          </a:xfrm>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a:xfrm>
            <a:off x="11011957" y="6108174"/>
            <a:ext cx="570444" cy="365125"/>
          </a:xfrm>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47891097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49328" y="2666999"/>
            <a:ext cx="8933073"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649331" y="5027070"/>
            <a:ext cx="8933069"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a:endParaRPr lang="en-US" sz="1000" dirty="0">
              <a:solidFill>
                <a:schemeClr val="tx1"/>
              </a:solidFill>
            </a:endParaRPr>
          </a:p>
        </p:txBody>
      </p:sp>
      <p:sp>
        <p:nvSpPr>
          <p:cNvPr id="6" name="Slide Number Placeholder 5"/>
          <p:cNvSpPr>
            <a:spLocks noGrp="1"/>
          </p:cNvSpPr>
          <p:nvPr>
            <p:ph type="sldNum" sz="quarter" idx="12"/>
          </p:nvPr>
        </p:nvSpPr>
        <p:spPr>
          <a:xfrm>
            <a:off x="11031090" y="6116071"/>
            <a:ext cx="551311" cy="365125"/>
          </a:xfrm>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58126581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1" y="809505"/>
            <a:ext cx="10272889"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309511" y="2667000"/>
            <a:ext cx="4986528"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95872" y="2667000"/>
            <a:ext cx="4986528"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6" name="Footer Placeholder 5"/>
          <p:cNvSpPr>
            <a:spLocks noGrp="1"/>
          </p:cNvSpPr>
          <p:nvPr>
            <p:ph type="ftr" sz="quarter" idx="11"/>
          </p:nvPr>
        </p:nvSpPr>
        <p:spPr/>
        <p:txBody>
          <a:bodyPr/>
          <a:lstStyle/>
          <a:p>
            <a:pPr algn="r"/>
            <a:endParaRPr lang="en-US" sz="1000" dirty="0">
              <a:solidFill>
                <a:schemeClr val="tx1"/>
              </a:solidFill>
            </a:endParaRPr>
          </a:p>
        </p:txBody>
      </p:sp>
      <p:sp>
        <p:nvSpPr>
          <p:cNvPr id="7" name="Slide Number Placeholder 6"/>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38007416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642" y="2658533"/>
            <a:ext cx="46083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697" y="3335337"/>
            <a:ext cx="4896331"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2280" y="2667000"/>
            <a:ext cx="462374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9688" y="3335337"/>
            <a:ext cx="4896331"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8" name="Footer Placeholder 7"/>
          <p:cNvSpPr>
            <a:spLocks noGrp="1"/>
          </p:cNvSpPr>
          <p:nvPr>
            <p:ph type="ftr" sz="quarter" idx="11"/>
          </p:nvPr>
        </p:nvSpPr>
        <p:spPr/>
        <p:txBody>
          <a:bodyPr/>
          <a:lstStyle/>
          <a:p>
            <a:pPr algn="r"/>
            <a:endParaRPr lang="en-US" sz="1000" dirty="0">
              <a:solidFill>
                <a:schemeClr val="tx1"/>
              </a:solidFill>
            </a:endParaRPr>
          </a:p>
        </p:txBody>
      </p:sp>
      <p:sp>
        <p:nvSpPr>
          <p:cNvPr id="9" name="Slide Number Placeholder 8"/>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34484008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a:endParaRPr lang="en-US" sz="1000" dirty="0">
              <a:solidFill>
                <a:schemeClr val="tx1"/>
              </a:solidFill>
            </a:endParaRPr>
          </a:p>
        </p:txBody>
      </p:sp>
      <p:sp>
        <p:nvSpPr>
          <p:cNvPr id="5" name="Slide Number Placeholder 4"/>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99803225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3" name="Footer Placeholder 2"/>
          <p:cNvSpPr>
            <a:spLocks noGrp="1"/>
          </p:cNvSpPr>
          <p:nvPr>
            <p:ph type="ftr" sz="quarter" idx="11"/>
          </p:nvPr>
        </p:nvSpPr>
        <p:spPr/>
        <p:txBody>
          <a:bodyPr/>
          <a:lstStyle/>
          <a:p>
            <a:pPr algn="r"/>
            <a:endParaRPr lang="en-US" sz="1000" dirty="0">
              <a:solidFill>
                <a:schemeClr val="tx1"/>
              </a:solidFill>
            </a:endParaRPr>
          </a:p>
        </p:txBody>
      </p:sp>
      <p:sp>
        <p:nvSpPr>
          <p:cNvPr id="4" name="Slide Number Placeholder 3"/>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338875457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699" y="1600200"/>
            <a:ext cx="355004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3404" y="685801"/>
            <a:ext cx="6242616"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699" y="2971800"/>
            <a:ext cx="3550045"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6" name="Footer Placeholder 5"/>
          <p:cNvSpPr>
            <a:spLocks noGrp="1"/>
          </p:cNvSpPr>
          <p:nvPr>
            <p:ph type="ftr" sz="quarter" idx="11"/>
          </p:nvPr>
        </p:nvSpPr>
        <p:spPr/>
        <p:txBody>
          <a:bodyPr/>
          <a:lstStyle/>
          <a:p>
            <a:pPr algn="r"/>
            <a:endParaRPr lang="en-US" sz="1000" dirty="0">
              <a:solidFill>
                <a:schemeClr val="tx1"/>
              </a:solidFill>
            </a:endParaRPr>
          </a:p>
        </p:txBody>
      </p:sp>
      <p:sp>
        <p:nvSpPr>
          <p:cNvPr id="7" name="Slide Number Placeholder 6"/>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170695750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110" y="1752599"/>
            <a:ext cx="5427572"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6661" y="914400"/>
            <a:ext cx="3281828"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3110" y="3124199"/>
            <a:ext cx="5427572"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7D4030-6FD9-4AB5-B191-6D99D6701BF9}" type="datetime2">
              <a:rPr lang="en-US" smtClean="0"/>
              <a:t>Tuesday, September 27, 2022</a:t>
            </a:fld>
            <a:endParaRPr lang="en-US" sz="1000" dirty="0">
              <a:solidFill>
                <a:schemeClr val="tx1"/>
              </a:solidFill>
            </a:endParaRPr>
          </a:p>
        </p:txBody>
      </p:sp>
      <p:sp>
        <p:nvSpPr>
          <p:cNvPr id="6" name="Footer Placeholder 5"/>
          <p:cNvSpPr>
            <a:spLocks noGrp="1"/>
          </p:cNvSpPr>
          <p:nvPr>
            <p:ph type="ftr" sz="quarter" idx="11"/>
          </p:nvPr>
        </p:nvSpPr>
        <p:spPr/>
        <p:txBody>
          <a:bodyPr/>
          <a:lstStyle/>
          <a:p>
            <a:pPr algn="r"/>
            <a:endParaRPr lang="en-US" sz="1000" dirty="0">
              <a:solidFill>
                <a:schemeClr val="tx1"/>
              </a:solidFill>
            </a:endParaRPr>
          </a:p>
        </p:txBody>
      </p:sp>
      <p:sp>
        <p:nvSpPr>
          <p:cNvPr id="7" name="Slide Number Placeholder 6"/>
          <p:cNvSpPr>
            <a:spLocks noGrp="1"/>
          </p:cNvSpPr>
          <p:nvPr>
            <p:ph type="sldNum" sz="quarter" idx="12"/>
          </p:nvPr>
        </p:nvSpPr>
        <p:spPr/>
        <p:txBody>
          <a:body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18961343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1" y="1"/>
            <a:ext cx="2842684"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309512" y="457201"/>
            <a:ext cx="10272889"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09512" y="2667001"/>
            <a:ext cx="10272888"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811573" y="6116071"/>
            <a:ext cx="114329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7D4030-6FD9-4AB5-B191-6D99D6701BF9}" type="datetime2">
              <a:rPr lang="en-US" smtClean="0"/>
              <a:t>Tuesday, September 27, 2022</a:t>
            </a:fld>
            <a:endParaRPr lang="en-US" sz="1000" dirty="0">
              <a:solidFill>
                <a:schemeClr val="tx1"/>
              </a:solidFill>
            </a:endParaRPr>
          </a:p>
        </p:txBody>
      </p:sp>
      <p:sp>
        <p:nvSpPr>
          <p:cNvPr id="5" name="Footer Placeholder 4"/>
          <p:cNvSpPr>
            <a:spLocks noGrp="1"/>
          </p:cNvSpPr>
          <p:nvPr>
            <p:ph type="ftr" sz="quarter" idx="3"/>
          </p:nvPr>
        </p:nvSpPr>
        <p:spPr>
          <a:xfrm>
            <a:off x="2649330" y="6116071"/>
            <a:ext cx="708602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lgn="r"/>
            <a:endParaRPr lang="en-US" sz="1000" dirty="0">
              <a:solidFill>
                <a:schemeClr val="tx1"/>
              </a:solidFill>
            </a:endParaRPr>
          </a:p>
        </p:txBody>
      </p:sp>
      <p:sp>
        <p:nvSpPr>
          <p:cNvPr id="6" name="Slide Number Placeholder 5"/>
          <p:cNvSpPr>
            <a:spLocks noGrp="1"/>
          </p:cNvSpPr>
          <p:nvPr>
            <p:ph type="sldNum" sz="quarter" idx="4"/>
          </p:nvPr>
        </p:nvSpPr>
        <p:spPr>
          <a:xfrm>
            <a:off x="11031090" y="6116071"/>
            <a:ext cx="551311"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5292C34-3E5E-4BA5-AF54-F1601B144FB0}" type="slidenum">
              <a:rPr lang="en-US" sz="1400" smtClean="0">
                <a:solidFill>
                  <a:schemeClr val="tx2">
                    <a:shade val="50000"/>
                  </a:schemeClr>
                </a:solidFill>
              </a:rPr>
              <a:pPr/>
              <a:t>‹#›</a:t>
            </a:fld>
            <a:endParaRPr lang="en-US" sz="1000" b="0">
              <a:solidFill>
                <a:schemeClr val="tx1"/>
              </a:solidFill>
            </a:endParaRPr>
          </a:p>
        </p:txBody>
      </p:sp>
    </p:spTree>
    <p:extLst>
      <p:ext uri="{BB962C8B-B14F-4D97-AF65-F5344CB8AC3E}">
        <p14:creationId xmlns:p14="http://schemas.microsoft.com/office/powerpoint/2010/main" val="2805314161"/>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9" r:id="rId18"/>
    <p:sldLayoutId id="2147483788" r:id="rId19"/>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hyperlink" Target="https://www.rae.gr/wp-content/uploads/2022/04/gnomatodotisi_12.pdf" TargetMode="Externa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21AE5516-8E9B-4524-9AF3-ADB04B7652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482" y="408443"/>
            <a:ext cx="2685637" cy="1376389"/>
          </a:xfrm>
          <a:prstGeom prst="rect">
            <a:avLst/>
          </a:prstGeom>
        </p:spPr>
      </p:pic>
      <p:sp>
        <p:nvSpPr>
          <p:cNvPr id="5" name="Ορθογώνιο 4">
            <a:extLst>
              <a:ext uri="{FF2B5EF4-FFF2-40B4-BE49-F238E27FC236}">
                <a16:creationId xmlns:a16="http://schemas.microsoft.com/office/drawing/2014/main" id="{7F054B56-798D-4139-9AD0-B308130E8C8A}"/>
              </a:ext>
            </a:extLst>
          </p:cNvPr>
          <p:cNvSpPr/>
          <p:nvPr/>
        </p:nvSpPr>
        <p:spPr>
          <a:xfrm>
            <a:off x="945587" y="2081041"/>
            <a:ext cx="10287516" cy="1569660"/>
          </a:xfrm>
          <a:prstGeom prst="rect">
            <a:avLst/>
          </a:prstGeom>
        </p:spPr>
        <p:txBody>
          <a:bodyPr wrap="square">
            <a:spAutoFit/>
          </a:bodyPr>
          <a:lstStyle/>
          <a:p>
            <a:pPr algn="r"/>
            <a:r>
              <a:rPr lang="en-US" sz="4800" b="1" i="1" dirty="0">
                <a:solidFill>
                  <a:srgbClr val="C00000"/>
                </a:solidFill>
              </a:rPr>
              <a:t>Legal and Regulatory Developments </a:t>
            </a:r>
          </a:p>
          <a:p>
            <a:pPr algn="r"/>
            <a:r>
              <a:rPr lang="en-US" sz="4800" b="1" i="1" dirty="0">
                <a:solidFill>
                  <a:srgbClr val="C00000"/>
                </a:solidFill>
              </a:rPr>
              <a:t>on Energy Storage </a:t>
            </a:r>
            <a:endParaRPr lang="el-GR" sz="4800" b="1" i="1" dirty="0">
              <a:solidFill>
                <a:srgbClr val="C00000"/>
              </a:solidFill>
            </a:endParaRPr>
          </a:p>
        </p:txBody>
      </p:sp>
      <p:sp>
        <p:nvSpPr>
          <p:cNvPr id="8" name="Rectangle 2">
            <a:extLst>
              <a:ext uri="{FF2B5EF4-FFF2-40B4-BE49-F238E27FC236}">
                <a16:creationId xmlns:a16="http://schemas.microsoft.com/office/drawing/2014/main" id="{ED9B022D-C8CA-A748-A47B-5888DA21452E}"/>
              </a:ext>
            </a:extLst>
          </p:cNvPr>
          <p:cNvSpPr txBox="1">
            <a:spLocks/>
          </p:cNvSpPr>
          <p:nvPr/>
        </p:nvSpPr>
        <p:spPr>
          <a:xfrm>
            <a:off x="1961613" y="3828332"/>
            <a:ext cx="9271489" cy="19234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spcBef>
                <a:spcPts val="0"/>
              </a:spcBef>
            </a:pPr>
            <a:r>
              <a:rPr lang="en-US" sz="2000" b="1" i="1" dirty="0">
                <a:solidFill>
                  <a:srgbClr val="002060"/>
                </a:solidFill>
                <a:latin typeface="+mj-lt"/>
              </a:rPr>
              <a:t>Assoc. Prof. </a:t>
            </a:r>
            <a:r>
              <a:rPr lang="en-US" sz="2000" b="1" i="1" dirty="0" err="1">
                <a:solidFill>
                  <a:srgbClr val="002060"/>
                </a:solidFill>
                <a:latin typeface="+mj-lt"/>
              </a:rPr>
              <a:t>Athanassios</a:t>
            </a:r>
            <a:r>
              <a:rPr lang="en-US" sz="2000" b="1" i="1" dirty="0">
                <a:solidFill>
                  <a:srgbClr val="002060"/>
                </a:solidFill>
                <a:latin typeface="+mj-lt"/>
              </a:rPr>
              <a:t> S. DAGOUMAS</a:t>
            </a:r>
          </a:p>
          <a:p>
            <a:pPr algn="r">
              <a:spcBef>
                <a:spcPts val="0"/>
              </a:spcBef>
            </a:pPr>
            <a:r>
              <a:rPr lang="en-US" sz="2000" b="1" i="1" dirty="0">
                <a:solidFill>
                  <a:srgbClr val="002060"/>
                </a:solidFill>
                <a:latin typeface="+mj-lt"/>
              </a:rPr>
              <a:t>President </a:t>
            </a:r>
          </a:p>
          <a:p>
            <a:pPr algn="r">
              <a:spcBef>
                <a:spcPts val="0"/>
              </a:spcBef>
            </a:pPr>
            <a:r>
              <a:rPr lang="en-US" sz="2000" i="1" dirty="0">
                <a:solidFill>
                  <a:srgbClr val="002060"/>
                </a:solidFill>
                <a:latin typeface="+mj-lt"/>
              </a:rPr>
              <a:t>Regulatory Authority for Energy, Greece</a:t>
            </a:r>
          </a:p>
          <a:p>
            <a:pPr algn="r">
              <a:spcBef>
                <a:spcPts val="0"/>
              </a:spcBef>
            </a:pPr>
            <a:endParaRPr lang="en-US" sz="2000" i="1" dirty="0">
              <a:solidFill>
                <a:srgbClr val="002060"/>
              </a:solidFill>
              <a:latin typeface="+mj-lt"/>
            </a:endParaRPr>
          </a:p>
          <a:p>
            <a:pPr algn="r">
              <a:spcBef>
                <a:spcPts val="0"/>
              </a:spcBef>
            </a:pPr>
            <a:endParaRPr lang="en-US" sz="2000" b="1" i="1" dirty="0">
              <a:solidFill>
                <a:srgbClr val="002060"/>
              </a:solidFill>
              <a:latin typeface="+mj-lt"/>
            </a:endParaRPr>
          </a:p>
          <a:p>
            <a:pPr algn="r">
              <a:spcBef>
                <a:spcPts val="0"/>
              </a:spcBef>
            </a:pPr>
            <a:r>
              <a:rPr lang="en-US" sz="2000" b="1" i="1" dirty="0">
                <a:solidFill>
                  <a:srgbClr val="002060"/>
                </a:solidFill>
                <a:latin typeface="+mj-lt"/>
              </a:rPr>
              <a:t>Dr George LOIZOS</a:t>
            </a:r>
            <a:br>
              <a:rPr lang="en-US" sz="2000" b="1" i="1" dirty="0">
                <a:solidFill>
                  <a:srgbClr val="002060"/>
                </a:solidFill>
                <a:latin typeface="+mj-lt"/>
              </a:rPr>
            </a:br>
            <a:r>
              <a:rPr lang="en-US" sz="2000" b="1" i="1" dirty="0">
                <a:solidFill>
                  <a:srgbClr val="002060"/>
                </a:solidFill>
                <a:latin typeface="+mj-lt"/>
              </a:rPr>
              <a:t>Head of Electricity Networks and New Technologies </a:t>
            </a:r>
            <a:endParaRPr lang="en-US" sz="2000" i="1" dirty="0">
              <a:solidFill>
                <a:srgbClr val="002060"/>
              </a:solidFill>
              <a:latin typeface="+mj-lt"/>
            </a:endParaRPr>
          </a:p>
          <a:p>
            <a:pPr algn="r">
              <a:spcBef>
                <a:spcPts val="0"/>
              </a:spcBef>
            </a:pPr>
            <a:r>
              <a:rPr lang="en-US" sz="2000" i="1" dirty="0">
                <a:solidFill>
                  <a:srgbClr val="002060"/>
                </a:solidFill>
                <a:latin typeface="+mj-lt"/>
              </a:rPr>
              <a:t>Regulatory Authority for Energy, Greece</a:t>
            </a:r>
          </a:p>
        </p:txBody>
      </p:sp>
      <p:pic>
        <p:nvPicPr>
          <p:cNvPr id="3" name="Εικόνα 2">
            <a:extLst>
              <a:ext uri="{FF2B5EF4-FFF2-40B4-BE49-F238E27FC236}">
                <a16:creationId xmlns:a16="http://schemas.microsoft.com/office/drawing/2014/main" id="{2B2039A5-38F4-370E-5419-49ED6F072F21}"/>
              </a:ext>
            </a:extLst>
          </p:cNvPr>
          <p:cNvPicPr>
            <a:picLocks noChangeAspect="1"/>
          </p:cNvPicPr>
          <p:nvPr/>
        </p:nvPicPr>
        <p:blipFill>
          <a:blip r:embed="rId3"/>
          <a:stretch>
            <a:fillRect/>
          </a:stretch>
        </p:blipFill>
        <p:spPr>
          <a:xfrm>
            <a:off x="5144818" y="232077"/>
            <a:ext cx="6088284" cy="1552755"/>
          </a:xfrm>
          <a:prstGeom prst="rect">
            <a:avLst/>
          </a:prstGeom>
        </p:spPr>
      </p:pic>
    </p:spTree>
    <p:extLst>
      <p:ext uri="{BB962C8B-B14F-4D97-AF65-F5344CB8AC3E}">
        <p14:creationId xmlns:p14="http://schemas.microsoft.com/office/powerpoint/2010/main" val="2397547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xmlns:p14="http://schemas.microsoft.com/office/powerpoint/2010/mai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618788" y="484974"/>
            <a:ext cx="11182065" cy="836712"/>
          </a:xfrm>
        </p:spPr>
        <p:txBody>
          <a:bodyPr/>
          <a:lstStyle/>
          <a:p>
            <a:r>
              <a:rPr lang="en-US" dirty="0"/>
              <a:t> New Licensing Criteria for the</a:t>
            </a:r>
            <a:br>
              <a:rPr lang="en-US" dirty="0"/>
            </a:br>
            <a:r>
              <a:rPr lang="en-US" dirty="0"/>
              <a:t>Standalone Electricity Storage Stations</a:t>
            </a:r>
            <a:r>
              <a:rPr lang="en-US" dirty="0">
                <a:solidFill>
                  <a:srgbClr val="002060"/>
                </a:solidFill>
                <a:latin typeface="Arial" panose="020B0604020202020204" pitchFamily="34" charset="0"/>
                <a:cs typeface="Arial" panose="020B0604020202020204" pitchFamily="34" charset="0"/>
              </a:rPr>
              <a:t>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10</a:t>
            </a:fld>
            <a:endParaRPr lang="el-GR"/>
          </a:p>
        </p:txBody>
      </p:sp>
      <p:sp>
        <p:nvSpPr>
          <p:cNvPr id="5" name="Θέση περιεχομένου 4">
            <a:extLst>
              <a:ext uri="{FF2B5EF4-FFF2-40B4-BE49-F238E27FC236}">
                <a16:creationId xmlns:a16="http://schemas.microsoft.com/office/drawing/2014/main" id="{87564B5F-4A35-68F3-EB91-76C539DA6B72}"/>
              </a:ext>
            </a:extLst>
          </p:cNvPr>
          <p:cNvSpPr txBox="1">
            <a:spLocks noGrp="1"/>
          </p:cNvSpPr>
          <p:nvPr>
            <p:ph idx="1"/>
          </p:nvPr>
        </p:nvSpPr>
        <p:spPr>
          <a:xfrm>
            <a:off x="1255835" y="1166459"/>
            <a:ext cx="10808647" cy="5201424"/>
          </a:xfrm>
          <a:prstGeom prst="rect">
            <a:avLst/>
          </a:prstGeom>
          <a:noFill/>
        </p:spPr>
        <p:txBody>
          <a:bodyPr wrap="square">
            <a:spAutoFit/>
          </a:bodyPr>
          <a:lstStyle/>
          <a:p>
            <a:pPr marL="0" indent="0">
              <a:buNone/>
            </a:pPr>
            <a:r>
              <a:rPr lang="en-US" sz="2000" dirty="0">
                <a:solidFill>
                  <a:schemeClr val="bg2">
                    <a:lumMod val="10000"/>
                  </a:schemeClr>
                </a:solidFill>
                <a:latin typeface="EUAlbertina"/>
              </a:rPr>
              <a:t>The licensing criteria for the standalone electricity storage stations (BESS) according to the Law 4951/2022 are:</a:t>
            </a:r>
          </a:p>
          <a:p>
            <a:r>
              <a:rPr lang="en-US" sz="2000" dirty="0">
                <a:solidFill>
                  <a:schemeClr val="bg2">
                    <a:lumMod val="10000"/>
                  </a:schemeClr>
                </a:solidFill>
                <a:latin typeface="EUAlbertina"/>
              </a:rPr>
              <a:t>Objections notified to RAE in any way related to: </a:t>
            </a:r>
          </a:p>
          <a:p>
            <a:pPr marL="0" indent="0">
              <a:buNone/>
            </a:pPr>
            <a:r>
              <a:rPr lang="en-US" sz="2000" dirty="0">
                <a:solidFill>
                  <a:schemeClr val="bg2">
                    <a:lumMod val="10000"/>
                  </a:schemeClr>
                </a:solidFill>
                <a:latin typeface="EUAlbertina"/>
              </a:rPr>
              <a:t>     a) National security, b) public health and safety, c) the protection of the environment.</a:t>
            </a:r>
          </a:p>
          <a:p>
            <a:r>
              <a:rPr lang="en-US" sz="2000" dirty="0">
                <a:solidFill>
                  <a:schemeClr val="bg2">
                    <a:lumMod val="10000"/>
                  </a:schemeClr>
                </a:solidFill>
                <a:latin typeface="EUAlbertina"/>
              </a:rPr>
              <a:t>Energy efficiency</a:t>
            </a:r>
          </a:p>
          <a:p>
            <a:r>
              <a:rPr lang="en-US" sz="2000" dirty="0">
                <a:solidFill>
                  <a:schemeClr val="bg2">
                    <a:lumMod val="10000"/>
                  </a:schemeClr>
                </a:solidFill>
                <a:latin typeface="EUAlbertina"/>
              </a:rPr>
              <a:t>Economic viability of the project (IRR)</a:t>
            </a:r>
          </a:p>
          <a:p>
            <a:r>
              <a:rPr lang="en-US" sz="2000" dirty="0">
                <a:solidFill>
                  <a:schemeClr val="bg2">
                    <a:lumMod val="10000"/>
                  </a:schemeClr>
                </a:solidFill>
                <a:latin typeface="EUAlbertina"/>
              </a:rPr>
              <a:t>Technical capability of the applicant</a:t>
            </a:r>
          </a:p>
          <a:p>
            <a:r>
              <a:rPr lang="en-US" sz="2000" dirty="0">
                <a:solidFill>
                  <a:schemeClr val="bg2">
                    <a:lumMod val="10000"/>
                  </a:schemeClr>
                </a:solidFill>
                <a:latin typeface="EUAlbertina"/>
              </a:rPr>
              <a:t>Financial capability of the applicant</a:t>
            </a:r>
          </a:p>
          <a:p>
            <a:r>
              <a:rPr lang="en-US" sz="2000" dirty="0">
                <a:solidFill>
                  <a:schemeClr val="bg2">
                    <a:lumMod val="10000"/>
                  </a:schemeClr>
                </a:solidFill>
                <a:latin typeface="EUAlbertina"/>
              </a:rPr>
              <a:t>No health and safety issues regarding the installation itself and regarding the equipment of the network and/or the system.</a:t>
            </a:r>
          </a:p>
          <a:p>
            <a:r>
              <a:rPr lang="en-US" sz="2000" dirty="0">
                <a:solidFill>
                  <a:schemeClr val="bg2">
                    <a:lumMod val="10000"/>
                  </a:schemeClr>
                </a:solidFill>
                <a:latin typeface="EUAlbertina"/>
              </a:rPr>
              <a:t>the operational constraints which the project undertakes to satisfy, in order to become possible to connect  to congested networks, accompanied by assessment of their impact on activity and in the business plan of the project.</a:t>
            </a:r>
            <a:endParaRPr lang="el-GR" sz="2000" dirty="0"/>
          </a:p>
        </p:txBody>
      </p:sp>
    </p:spTree>
    <p:extLst>
      <p:ext uri="{BB962C8B-B14F-4D97-AF65-F5344CB8AC3E}">
        <p14:creationId xmlns:p14="http://schemas.microsoft.com/office/powerpoint/2010/main" val="18788787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618788" y="690880"/>
            <a:ext cx="11182065" cy="630806"/>
          </a:xfrm>
        </p:spPr>
        <p:txBody>
          <a:bodyPr/>
          <a:lstStyle/>
          <a:p>
            <a:r>
              <a:rPr lang="en-US" dirty="0"/>
              <a:t> Licensing Administrative Challenges for RAE </a:t>
            </a:r>
            <a:r>
              <a:rPr lang="en-US" dirty="0">
                <a:solidFill>
                  <a:srgbClr val="002060"/>
                </a:solidFill>
                <a:latin typeface="Arial" panose="020B0604020202020204" pitchFamily="34" charset="0"/>
                <a:cs typeface="Arial" panose="020B0604020202020204" pitchFamily="34" charset="0"/>
              </a:rPr>
              <a:t>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11</a:t>
            </a:fld>
            <a:endParaRPr lang="el-GR"/>
          </a:p>
        </p:txBody>
      </p:sp>
      <p:sp>
        <p:nvSpPr>
          <p:cNvPr id="5" name="Θέση περιεχομένου 4">
            <a:extLst>
              <a:ext uri="{FF2B5EF4-FFF2-40B4-BE49-F238E27FC236}">
                <a16:creationId xmlns:a16="http://schemas.microsoft.com/office/drawing/2014/main" id="{87564B5F-4A35-68F3-EB91-76C539DA6B72}"/>
              </a:ext>
            </a:extLst>
          </p:cNvPr>
          <p:cNvSpPr txBox="1">
            <a:spLocks noGrp="1"/>
          </p:cNvSpPr>
          <p:nvPr>
            <p:ph idx="1"/>
          </p:nvPr>
        </p:nvSpPr>
        <p:spPr>
          <a:xfrm>
            <a:off x="1347276" y="1755927"/>
            <a:ext cx="10844724" cy="3724096"/>
          </a:xfrm>
          <a:prstGeom prst="rect">
            <a:avLst/>
          </a:prstGeom>
          <a:noFill/>
        </p:spPr>
        <p:txBody>
          <a:bodyPr wrap="square">
            <a:spAutoFit/>
          </a:bodyPr>
          <a:lstStyle/>
          <a:p>
            <a:pPr marL="0" indent="0">
              <a:buNone/>
            </a:pPr>
            <a:r>
              <a:rPr lang="en-US" sz="2000" b="1" dirty="0">
                <a:solidFill>
                  <a:srgbClr val="C00000"/>
                </a:solidFill>
                <a:latin typeface="EUAlbertina"/>
              </a:rPr>
              <a:t>RAE strongly supports and implements the removal of regulatory barriers for participation in the electricity market:</a:t>
            </a:r>
          </a:p>
          <a:p>
            <a:r>
              <a:rPr lang="en-US" sz="2000" b="1" dirty="0">
                <a:solidFill>
                  <a:srgbClr val="000000"/>
                </a:solidFill>
                <a:latin typeface="EUAlbertina"/>
              </a:rPr>
              <a:t>By July 2022, </a:t>
            </a:r>
            <a:r>
              <a:rPr lang="en-US" sz="2000" dirty="0">
                <a:solidFill>
                  <a:srgbClr val="000000"/>
                </a:solidFill>
                <a:latin typeface="EUAlbertina"/>
              </a:rPr>
              <a:t>RAE </a:t>
            </a:r>
            <a:r>
              <a:rPr lang="en-US" sz="2000" u="sng" dirty="0">
                <a:solidFill>
                  <a:srgbClr val="000000"/>
                </a:solidFill>
                <a:latin typeface="EUAlbertina"/>
              </a:rPr>
              <a:t>had already licensed</a:t>
            </a:r>
            <a:r>
              <a:rPr lang="en-US" sz="2000" dirty="0">
                <a:solidFill>
                  <a:srgbClr val="000000"/>
                </a:solidFill>
                <a:latin typeface="EUAlbertina"/>
              </a:rPr>
              <a:t> </a:t>
            </a:r>
            <a:r>
              <a:rPr lang="en-US" sz="2000" b="1" dirty="0">
                <a:solidFill>
                  <a:srgbClr val="C00000"/>
                </a:solidFill>
                <a:latin typeface="EUAlbertina"/>
              </a:rPr>
              <a:t>337 licenses </a:t>
            </a:r>
            <a:r>
              <a:rPr lang="en-US" sz="2000" dirty="0">
                <a:solidFill>
                  <a:srgbClr val="000000"/>
                </a:solidFill>
                <a:latin typeface="EUAlbertina"/>
              </a:rPr>
              <a:t>with total capacity of </a:t>
            </a:r>
            <a:r>
              <a:rPr lang="en-US" sz="2000" b="1" dirty="0">
                <a:solidFill>
                  <a:srgbClr val="C00000"/>
                </a:solidFill>
                <a:latin typeface="EUAlbertina"/>
              </a:rPr>
              <a:t>23.5 GW </a:t>
            </a:r>
            <a:r>
              <a:rPr lang="en-US" sz="2000" b="1" dirty="0">
                <a:solidFill>
                  <a:srgbClr val="000000"/>
                </a:solidFill>
                <a:latin typeface="EUAlbertina"/>
              </a:rPr>
              <a:t>[</a:t>
            </a:r>
            <a:r>
              <a:rPr lang="en-US" sz="2000" dirty="0">
                <a:solidFill>
                  <a:srgbClr val="000000"/>
                </a:solidFill>
                <a:latin typeface="EUAlbertina"/>
              </a:rPr>
              <a:t>Standalone BESS, Mix (RES+BESS) and PSH]. </a:t>
            </a:r>
            <a:r>
              <a:rPr lang="en-US" sz="2000" u="sng" dirty="0">
                <a:solidFill>
                  <a:srgbClr val="000000"/>
                </a:solidFill>
                <a:latin typeface="EUAlbertina"/>
              </a:rPr>
              <a:t>Most of them were standalone battery systems </a:t>
            </a:r>
            <a:r>
              <a:rPr lang="en-US" sz="2000" dirty="0">
                <a:solidFill>
                  <a:srgbClr val="000000"/>
                </a:solidFill>
                <a:latin typeface="EUAlbertina"/>
              </a:rPr>
              <a:t>issued between Jan 2021 and July 2022.</a:t>
            </a:r>
          </a:p>
          <a:p>
            <a:r>
              <a:rPr lang="en-US" sz="2000" dirty="0">
                <a:solidFill>
                  <a:srgbClr val="000000"/>
                </a:solidFill>
                <a:latin typeface="EUAlbertina"/>
              </a:rPr>
              <a:t>Law 4951/2022 </a:t>
            </a:r>
            <a:r>
              <a:rPr lang="en-US" sz="2000" b="1" dirty="0">
                <a:solidFill>
                  <a:srgbClr val="000000"/>
                </a:solidFill>
                <a:latin typeface="EUAlbertina"/>
              </a:rPr>
              <a:t>repealed all these licenses </a:t>
            </a:r>
            <a:r>
              <a:rPr lang="en-US" sz="2000" dirty="0">
                <a:solidFill>
                  <a:srgbClr val="000000"/>
                </a:solidFill>
                <a:latin typeface="EUAlbertina"/>
              </a:rPr>
              <a:t>which </a:t>
            </a:r>
            <a:r>
              <a:rPr lang="en-US" sz="2000" u="sng" dirty="0">
                <a:solidFill>
                  <a:srgbClr val="000000"/>
                </a:solidFill>
                <a:latin typeface="EUAlbertina"/>
              </a:rPr>
              <a:t>must be updated </a:t>
            </a:r>
            <a:r>
              <a:rPr lang="en-US" sz="2000" dirty="0">
                <a:solidFill>
                  <a:srgbClr val="000000"/>
                </a:solidFill>
                <a:latin typeface="EUAlbertina"/>
              </a:rPr>
              <a:t>in order to incorporate various </a:t>
            </a:r>
            <a:r>
              <a:rPr lang="en-US" sz="2000" u="sng" dirty="0">
                <a:solidFill>
                  <a:srgbClr val="000000"/>
                </a:solidFill>
                <a:latin typeface="EUAlbertina"/>
              </a:rPr>
              <a:t>power and capacity characteristics </a:t>
            </a:r>
            <a:r>
              <a:rPr lang="en-US" sz="2000" dirty="0">
                <a:solidFill>
                  <a:srgbClr val="000000"/>
                </a:solidFill>
                <a:latin typeface="EUAlbertina"/>
              </a:rPr>
              <a:t>of the electricity storage facility.</a:t>
            </a:r>
          </a:p>
          <a:p>
            <a:r>
              <a:rPr lang="en-US" sz="2000" dirty="0">
                <a:solidFill>
                  <a:srgbClr val="000000"/>
                </a:solidFill>
                <a:latin typeface="EUAlbertina"/>
              </a:rPr>
              <a:t>The updated License includes a variety of technical characteristics with regards to power and capacity of the storage facility. </a:t>
            </a:r>
          </a:p>
          <a:p>
            <a:r>
              <a:rPr lang="en-US" sz="2000" dirty="0">
                <a:solidFill>
                  <a:srgbClr val="000000"/>
                </a:solidFill>
                <a:latin typeface="EUAlbertina"/>
              </a:rPr>
              <a:t>RAE considers this as an </a:t>
            </a:r>
            <a:r>
              <a:rPr lang="en-US" sz="2000" u="sng" dirty="0">
                <a:solidFill>
                  <a:srgbClr val="000000"/>
                </a:solidFill>
                <a:latin typeface="EUAlbertina"/>
              </a:rPr>
              <a:t>unnecessary administrative load  </a:t>
            </a:r>
            <a:r>
              <a:rPr lang="en-US" sz="2000" dirty="0">
                <a:solidFill>
                  <a:srgbClr val="000000"/>
                </a:solidFill>
                <a:latin typeface="EUAlbertina"/>
              </a:rPr>
              <a:t>for the update of the existing licenses.</a:t>
            </a:r>
          </a:p>
        </p:txBody>
      </p:sp>
    </p:spTree>
    <p:extLst>
      <p:ext uri="{BB962C8B-B14F-4D97-AF65-F5344CB8AC3E}">
        <p14:creationId xmlns:p14="http://schemas.microsoft.com/office/powerpoint/2010/main" val="39621494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158240" y="538409"/>
            <a:ext cx="10424161" cy="630806"/>
          </a:xfrm>
        </p:spPr>
        <p:txBody>
          <a:bodyPr/>
          <a:lstStyle/>
          <a:p>
            <a:r>
              <a:rPr lang="en-US" dirty="0"/>
              <a:t> Innovative Projects Licensing Challenges for RAE </a:t>
            </a:r>
            <a:r>
              <a:rPr lang="en-US" dirty="0">
                <a:solidFill>
                  <a:srgbClr val="002060"/>
                </a:solidFill>
                <a:latin typeface="Arial" panose="020B0604020202020204" pitchFamily="34" charset="0"/>
                <a:cs typeface="Arial" panose="020B0604020202020204" pitchFamily="34" charset="0"/>
              </a:rPr>
              <a:t>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12</a:t>
            </a:fld>
            <a:endParaRPr lang="el-GR"/>
          </a:p>
        </p:txBody>
      </p:sp>
      <p:sp>
        <p:nvSpPr>
          <p:cNvPr id="5" name="Θέση περιεχομένου 4">
            <a:extLst>
              <a:ext uri="{FF2B5EF4-FFF2-40B4-BE49-F238E27FC236}">
                <a16:creationId xmlns:a16="http://schemas.microsoft.com/office/drawing/2014/main" id="{87564B5F-4A35-68F3-EB91-76C539DA6B72}"/>
              </a:ext>
            </a:extLst>
          </p:cNvPr>
          <p:cNvSpPr txBox="1">
            <a:spLocks noGrp="1"/>
          </p:cNvSpPr>
          <p:nvPr>
            <p:ph idx="1"/>
          </p:nvPr>
        </p:nvSpPr>
        <p:spPr>
          <a:xfrm>
            <a:off x="1599940" y="1562904"/>
            <a:ext cx="10592059" cy="4311950"/>
          </a:xfrm>
          <a:prstGeom prst="rect">
            <a:avLst/>
          </a:prstGeom>
          <a:noFill/>
        </p:spPr>
        <p:txBody>
          <a:bodyPr wrap="square">
            <a:spAutoFit/>
          </a:bodyPr>
          <a:lstStyle/>
          <a:p>
            <a:r>
              <a:rPr lang="en-US" sz="2000" b="1" dirty="0">
                <a:solidFill>
                  <a:srgbClr val="000000"/>
                </a:solidFill>
                <a:latin typeface="EUAlbertina"/>
              </a:rPr>
              <a:t>The Electricity Directive </a:t>
            </a:r>
            <a:r>
              <a:rPr lang="en-US" sz="2000" dirty="0">
                <a:solidFill>
                  <a:srgbClr val="000000"/>
                </a:solidFill>
                <a:latin typeface="EUAlbertina"/>
              </a:rPr>
              <a:t>uses the term </a:t>
            </a:r>
            <a:r>
              <a:rPr lang="en-US" sz="2000" b="1" dirty="0">
                <a:solidFill>
                  <a:srgbClr val="000000"/>
                </a:solidFill>
                <a:latin typeface="EUAlbertina"/>
              </a:rPr>
              <a:t>“Energy Storage”.</a:t>
            </a:r>
          </a:p>
          <a:p>
            <a:r>
              <a:rPr lang="en-US" sz="2000" b="1" dirty="0">
                <a:solidFill>
                  <a:srgbClr val="C00000"/>
                </a:solidFill>
                <a:latin typeface="EUAlbertina"/>
              </a:rPr>
              <a:t>The Greek Law </a:t>
            </a:r>
            <a:r>
              <a:rPr lang="en-US" sz="2000" dirty="0">
                <a:solidFill>
                  <a:srgbClr val="C00000"/>
                </a:solidFill>
                <a:latin typeface="EUAlbertina"/>
              </a:rPr>
              <a:t>uses the term </a:t>
            </a:r>
            <a:r>
              <a:rPr lang="en-US" sz="2000" b="1" dirty="0">
                <a:solidFill>
                  <a:srgbClr val="C00000"/>
                </a:solidFill>
                <a:latin typeface="EUAlbertina"/>
              </a:rPr>
              <a:t>“Electricity Energy Storage”</a:t>
            </a:r>
            <a:r>
              <a:rPr lang="en-US" sz="2000" b="1" dirty="0">
                <a:solidFill>
                  <a:srgbClr val="000000"/>
                </a:solidFill>
                <a:latin typeface="EUAlbertina"/>
              </a:rPr>
              <a:t>.</a:t>
            </a:r>
          </a:p>
          <a:p>
            <a:pPr marL="0" indent="0">
              <a:buNone/>
            </a:pPr>
            <a:endParaRPr lang="en-US" sz="2000" b="1" dirty="0">
              <a:solidFill>
                <a:srgbClr val="000000"/>
              </a:solidFill>
              <a:latin typeface="EUAlbertina"/>
            </a:endParaRPr>
          </a:p>
          <a:p>
            <a:pPr marL="0" indent="0">
              <a:buNone/>
            </a:pPr>
            <a:r>
              <a:rPr lang="en-US" sz="2000" dirty="0">
                <a:solidFill>
                  <a:srgbClr val="C00000"/>
                </a:solidFill>
                <a:latin typeface="EUAlbertina"/>
              </a:rPr>
              <a:t>RAE considers innovative technologies in their licensing process </a:t>
            </a:r>
            <a:endParaRPr lang="en-US" sz="2000" dirty="0">
              <a:solidFill>
                <a:srgbClr val="000000"/>
              </a:solidFill>
              <a:latin typeface="EUAlbertina"/>
            </a:endParaRPr>
          </a:p>
          <a:p>
            <a:r>
              <a:rPr lang="en-US" sz="2000" dirty="0">
                <a:solidFill>
                  <a:srgbClr val="000000"/>
                </a:solidFill>
                <a:latin typeface="EUAlbertina"/>
              </a:rPr>
              <a:t>Innovative </a:t>
            </a:r>
            <a:r>
              <a:rPr lang="en-US" sz="2000" b="1" dirty="0">
                <a:solidFill>
                  <a:srgbClr val="000000"/>
                </a:solidFill>
                <a:latin typeface="EUAlbertina"/>
              </a:rPr>
              <a:t>hydrogen projects </a:t>
            </a:r>
            <a:r>
              <a:rPr lang="en-US" sz="2000" dirty="0">
                <a:solidFill>
                  <a:srgbClr val="000000"/>
                </a:solidFill>
                <a:latin typeface="EUAlbertina"/>
              </a:rPr>
              <a:t>incorporating RES, </a:t>
            </a:r>
            <a:r>
              <a:rPr lang="en-US" sz="2000" dirty="0" err="1">
                <a:solidFill>
                  <a:srgbClr val="000000"/>
                </a:solidFill>
                <a:latin typeface="EUAlbertina"/>
              </a:rPr>
              <a:t>electrolyzers</a:t>
            </a:r>
            <a:r>
              <a:rPr lang="en-US" sz="2000" dirty="0">
                <a:solidFill>
                  <a:srgbClr val="000000"/>
                </a:solidFill>
                <a:latin typeface="EUAlbertina"/>
              </a:rPr>
              <a:t>, hydrogen storage tanks and fuel cells (</a:t>
            </a:r>
            <a:r>
              <a:rPr lang="en-US" sz="2000" u="sng" dirty="0">
                <a:solidFill>
                  <a:srgbClr val="000000"/>
                </a:solidFill>
                <a:latin typeface="EUAlbertina"/>
              </a:rPr>
              <a:t>Law must be updated to extent natural gas terms to hydrogen and alternative gases</a:t>
            </a:r>
            <a:r>
              <a:rPr lang="en-US" sz="2000" dirty="0">
                <a:solidFill>
                  <a:srgbClr val="000000"/>
                </a:solidFill>
                <a:latin typeface="EUAlbertina"/>
              </a:rPr>
              <a:t>)</a:t>
            </a:r>
          </a:p>
          <a:p>
            <a:r>
              <a:rPr lang="en-US" sz="2000" b="1" dirty="0">
                <a:solidFill>
                  <a:srgbClr val="000000"/>
                </a:solidFill>
                <a:latin typeface="EUAlbertina"/>
              </a:rPr>
              <a:t>Synchronous electricity energy storage </a:t>
            </a:r>
            <a:r>
              <a:rPr lang="en-US" sz="2000" dirty="0">
                <a:solidFill>
                  <a:srgbClr val="000000"/>
                </a:solidFill>
                <a:latin typeface="EUAlbertina"/>
              </a:rPr>
              <a:t>units (synchronous condensers with or without freewheel)</a:t>
            </a:r>
          </a:p>
          <a:p>
            <a:pPr lvl="1"/>
            <a:r>
              <a:rPr lang="en-US" sz="1600" dirty="0">
                <a:solidFill>
                  <a:srgbClr val="000000"/>
                </a:solidFill>
                <a:latin typeface="EUAlbertina"/>
              </a:rPr>
              <a:t>This technology is about storing energy in the magnetic field of a reactor as opposed to the non-synchronous electricity storage units that use inverters (batteries).</a:t>
            </a:r>
          </a:p>
          <a:p>
            <a:r>
              <a:rPr lang="en-US" sz="2000" dirty="0">
                <a:solidFill>
                  <a:srgbClr val="000000"/>
                </a:solidFill>
                <a:latin typeface="EUAlbertina"/>
              </a:rPr>
              <a:t>Rest of energy storage technologies such as </a:t>
            </a:r>
            <a:r>
              <a:rPr lang="en-US" sz="2000" b="1" dirty="0">
                <a:solidFill>
                  <a:srgbClr val="000000"/>
                </a:solidFill>
                <a:latin typeface="EUAlbertina"/>
              </a:rPr>
              <a:t>Compressed Air Energy Storage</a:t>
            </a:r>
            <a:endParaRPr lang="en-US" sz="2000" dirty="0">
              <a:solidFill>
                <a:srgbClr val="000000"/>
              </a:solidFill>
              <a:latin typeface="EUAlbertina"/>
            </a:endParaRPr>
          </a:p>
        </p:txBody>
      </p:sp>
    </p:spTree>
    <p:extLst>
      <p:ext uri="{BB962C8B-B14F-4D97-AF65-F5344CB8AC3E}">
        <p14:creationId xmlns:p14="http://schemas.microsoft.com/office/powerpoint/2010/main" val="29851477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1237130" y="3138311"/>
            <a:ext cx="10754260" cy="3451893"/>
          </a:xfrm>
        </p:spPr>
        <p:txBody>
          <a:bodyPr>
            <a:normAutofit/>
          </a:bodyPr>
          <a:lstStyle/>
          <a:p>
            <a:pPr marL="0" indent="0" algn="ctr">
              <a:buNone/>
            </a:pPr>
            <a:r>
              <a:rPr lang="en-US" sz="6600" dirty="0">
                <a:solidFill>
                  <a:srgbClr val="6C082E"/>
                </a:solidFill>
              </a:rPr>
              <a:t>Connection to the Grid Priority </a:t>
            </a:r>
            <a:endParaRPr lang="el-GR" sz="66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13</a:t>
            </a:fld>
            <a:endParaRPr lang="el-GR"/>
          </a:p>
        </p:txBody>
      </p:sp>
      <p:sp>
        <p:nvSpPr>
          <p:cNvPr id="5" name="Οβάλ 4">
            <a:extLst>
              <a:ext uri="{FF2B5EF4-FFF2-40B4-BE49-F238E27FC236}">
                <a16:creationId xmlns:a16="http://schemas.microsoft.com/office/drawing/2014/main" id="{87CE2E51-E365-4135-B7FC-595D5CF8744C}"/>
              </a:ext>
            </a:extLst>
          </p:cNvPr>
          <p:cNvSpPr/>
          <p:nvPr/>
        </p:nvSpPr>
        <p:spPr>
          <a:xfrm>
            <a:off x="5558749" y="836712"/>
            <a:ext cx="2111022" cy="2088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solidFill>
                  <a:schemeClr val="bg1"/>
                </a:solidFill>
                <a:latin typeface="Arial" panose="020B0604020202020204" pitchFamily="34" charset="0"/>
                <a:cs typeface="Arial" panose="020B0604020202020204" pitchFamily="34" charset="0"/>
              </a:rPr>
              <a:t>3</a:t>
            </a:r>
            <a:endParaRPr lang="el-GR" sz="16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218764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650240" y="318736"/>
            <a:ext cx="10932161" cy="630806"/>
          </a:xfrm>
        </p:spPr>
        <p:txBody>
          <a:bodyPr/>
          <a:lstStyle/>
          <a:p>
            <a:r>
              <a:rPr lang="en-US" dirty="0"/>
              <a:t> Connection to the </a:t>
            </a:r>
            <a:r>
              <a:rPr lang="en-US" b="1" dirty="0"/>
              <a:t>System</a:t>
            </a:r>
            <a:r>
              <a:rPr lang="en-US" dirty="0"/>
              <a:t> Priority Groups/Subgroups</a:t>
            </a: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14</a:t>
            </a:fld>
            <a:endParaRPr lang="el-GR"/>
          </a:p>
        </p:txBody>
      </p:sp>
      <p:graphicFrame>
        <p:nvGraphicFramePr>
          <p:cNvPr id="6" name="Πίνακας 6">
            <a:extLst>
              <a:ext uri="{FF2B5EF4-FFF2-40B4-BE49-F238E27FC236}">
                <a16:creationId xmlns:a16="http://schemas.microsoft.com/office/drawing/2014/main" id="{1947E4A2-DED0-4934-1720-727E69CF726D}"/>
              </a:ext>
            </a:extLst>
          </p:cNvPr>
          <p:cNvGraphicFramePr>
            <a:graphicFrameLocks noGrp="1"/>
          </p:cNvGraphicFramePr>
          <p:nvPr>
            <p:extLst>
              <p:ext uri="{D42A27DB-BD31-4B8C-83A1-F6EECF244321}">
                <p14:modId xmlns:p14="http://schemas.microsoft.com/office/powerpoint/2010/main" val="1918651538"/>
              </p:ext>
            </p:extLst>
          </p:nvPr>
        </p:nvGraphicFramePr>
        <p:xfrm>
          <a:off x="375921" y="1031350"/>
          <a:ext cx="11633200" cy="5267283"/>
        </p:xfrm>
        <a:graphic>
          <a:graphicData uri="http://schemas.openxmlformats.org/drawingml/2006/table">
            <a:tbl>
              <a:tblPr firstRow="1" bandRow="1">
                <a:tableStyleId>{5C22544A-7EE6-4342-B048-85BDC9FD1C3A}</a:tableStyleId>
              </a:tblPr>
              <a:tblGrid>
                <a:gridCol w="967660">
                  <a:extLst>
                    <a:ext uri="{9D8B030D-6E8A-4147-A177-3AD203B41FA5}">
                      <a16:colId xmlns:a16="http://schemas.microsoft.com/office/drawing/2014/main" val="958561234"/>
                    </a:ext>
                  </a:extLst>
                </a:gridCol>
                <a:gridCol w="1149492">
                  <a:extLst>
                    <a:ext uri="{9D8B030D-6E8A-4147-A177-3AD203B41FA5}">
                      <a16:colId xmlns:a16="http://schemas.microsoft.com/office/drawing/2014/main" val="1529076966"/>
                    </a:ext>
                  </a:extLst>
                </a:gridCol>
                <a:gridCol w="1103147">
                  <a:extLst>
                    <a:ext uri="{9D8B030D-6E8A-4147-A177-3AD203B41FA5}">
                      <a16:colId xmlns:a16="http://schemas.microsoft.com/office/drawing/2014/main" val="3346940920"/>
                    </a:ext>
                  </a:extLst>
                </a:gridCol>
                <a:gridCol w="1214578">
                  <a:extLst>
                    <a:ext uri="{9D8B030D-6E8A-4147-A177-3AD203B41FA5}">
                      <a16:colId xmlns:a16="http://schemas.microsoft.com/office/drawing/2014/main" val="3415131883"/>
                    </a:ext>
                  </a:extLst>
                </a:gridCol>
                <a:gridCol w="1147720">
                  <a:extLst>
                    <a:ext uri="{9D8B030D-6E8A-4147-A177-3AD203B41FA5}">
                      <a16:colId xmlns:a16="http://schemas.microsoft.com/office/drawing/2014/main" val="1335988097"/>
                    </a:ext>
                  </a:extLst>
                </a:gridCol>
                <a:gridCol w="1069720">
                  <a:extLst>
                    <a:ext uri="{9D8B030D-6E8A-4147-A177-3AD203B41FA5}">
                      <a16:colId xmlns:a16="http://schemas.microsoft.com/office/drawing/2014/main" val="1583351732"/>
                    </a:ext>
                  </a:extLst>
                </a:gridCol>
                <a:gridCol w="702003">
                  <a:extLst>
                    <a:ext uri="{9D8B030D-6E8A-4147-A177-3AD203B41FA5}">
                      <a16:colId xmlns:a16="http://schemas.microsoft.com/office/drawing/2014/main" val="1125600323"/>
                    </a:ext>
                  </a:extLst>
                </a:gridCol>
                <a:gridCol w="275840">
                  <a:extLst>
                    <a:ext uri="{9D8B030D-6E8A-4147-A177-3AD203B41FA5}">
                      <a16:colId xmlns:a16="http://schemas.microsoft.com/office/drawing/2014/main" val="830102159"/>
                    </a:ext>
                  </a:extLst>
                </a:gridCol>
                <a:gridCol w="799959">
                  <a:extLst>
                    <a:ext uri="{9D8B030D-6E8A-4147-A177-3AD203B41FA5}">
                      <a16:colId xmlns:a16="http://schemas.microsoft.com/office/drawing/2014/main" val="1566208155"/>
                    </a:ext>
                  </a:extLst>
                </a:gridCol>
                <a:gridCol w="175401">
                  <a:extLst>
                    <a:ext uri="{9D8B030D-6E8A-4147-A177-3AD203B41FA5}">
                      <a16:colId xmlns:a16="http://schemas.microsoft.com/office/drawing/2014/main" val="1533449413"/>
                    </a:ext>
                  </a:extLst>
                </a:gridCol>
                <a:gridCol w="709545">
                  <a:extLst>
                    <a:ext uri="{9D8B030D-6E8A-4147-A177-3AD203B41FA5}">
                      <a16:colId xmlns:a16="http://schemas.microsoft.com/office/drawing/2014/main" val="1280979516"/>
                    </a:ext>
                  </a:extLst>
                </a:gridCol>
                <a:gridCol w="164215">
                  <a:extLst>
                    <a:ext uri="{9D8B030D-6E8A-4147-A177-3AD203B41FA5}">
                      <a16:colId xmlns:a16="http://schemas.microsoft.com/office/drawing/2014/main" val="4040655907"/>
                    </a:ext>
                  </a:extLst>
                </a:gridCol>
                <a:gridCol w="814080">
                  <a:extLst>
                    <a:ext uri="{9D8B030D-6E8A-4147-A177-3AD203B41FA5}">
                      <a16:colId xmlns:a16="http://schemas.microsoft.com/office/drawing/2014/main" val="3410254784"/>
                    </a:ext>
                  </a:extLst>
                </a:gridCol>
                <a:gridCol w="1339840">
                  <a:extLst>
                    <a:ext uri="{9D8B030D-6E8A-4147-A177-3AD203B41FA5}">
                      <a16:colId xmlns:a16="http://schemas.microsoft.com/office/drawing/2014/main" val="3810447441"/>
                    </a:ext>
                  </a:extLst>
                </a:gridCol>
              </a:tblGrid>
              <a:tr h="346675">
                <a:tc>
                  <a:txBody>
                    <a:bodyPr/>
                    <a:lstStyle/>
                    <a:p>
                      <a:endParaRPr lang="el-GR" sz="1100"/>
                    </a:p>
                  </a:txBody>
                  <a:tcPr/>
                </a:tc>
                <a:tc>
                  <a:txBody>
                    <a:bodyPr/>
                    <a:lstStyle/>
                    <a:p>
                      <a:endParaRPr lang="el-GR" sz="1100" dirty="0"/>
                    </a:p>
                  </a:txBody>
                  <a:tcPr/>
                </a:tc>
                <a:tc>
                  <a:txBody>
                    <a:bodyPr/>
                    <a:lstStyle/>
                    <a:p>
                      <a:endParaRPr lang="el-GR" sz="1100"/>
                    </a:p>
                  </a:txBody>
                  <a:tcPr/>
                </a:tc>
                <a:tc>
                  <a:txBody>
                    <a:bodyPr/>
                    <a:lstStyle/>
                    <a:p>
                      <a:endParaRPr lang="el-GR" sz="1100"/>
                    </a:p>
                  </a:txBody>
                  <a:tcPr/>
                </a:tc>
                <a:tc>
                  <a:txBody>
                    <a:bodyPr/>
                    <a:lstStyle/>
                    <a:p>
                      <a:endParaRPr lang="el-GR" sz="1100"/>
                    </a:p>
                  </a:txBody>
                  <a:tcPr/>
                </a:tc>
                <a:tc>
                  <a:txBody>
                    <a:bodyPr/>
                    <a:lstStyle/>
                    <a:p>
                      <a:endParaRPr lang="el-GR" sz="1100"/>
                    </a:p>
                  </a:txBody>
                  <a:tcPr/>
                </a:tc>
                <a:tc>
                  <a:txBody>
                    <a:bodyPr/>
                    <a:lstStyle/>
                    <a:p>
                      <a:endParaRPr lang="el-GR" sz="1100"/>
                    </a:p>
                  </a:txBody>
                  <a:tcPr/>
                </a:tc>
                <a:tc gridSpan="2">
                  <a:txBody>
                    <a:bodyPr/>
                    <a:lstStyle/>
                    <a:p>
                      <a:endParaRPr lang="el-GR" sz="1100"/>
                    </a:p>
                  </a:txBody>
                  <a:tcPr/>
                </a:tc>
                <a:tc hMerge="1">
                  <a:txBody>
                    <a:bodyPr/>
                    <a:lstStyle/>
                    <a:p>
                      <a:endParaRPr lang="el-GR" sz="1100"/>
                    </a:p>
                  </a:txBody>
                  <a:tcPr/>
                </a:tc>
                <a:tc gridSpan="2">
                  <a:txBody>
                    <a:bodyPr/>
                    <a:lstStyle/>
                    <a:p>
                      <a:endParaRPr lang="el-GR" sz="1100"/>
                    </a:p>
                  </a:txBody>
                  <a:tcPr/>
                </a:tc>
                <a:tc hMerge="1">
                  <a:txBody>
                    <a:bodyPr/>
                    <a:lstStyle/>
                    <a:p>
                      <a:endParaRPr lang="el-GR" sz="1100"/>
                    </a:p>
                  </a:txBody>
                  <a:tcPr/>
                </a:tc>
                <a:tc gridSpan="2">
                  <a:txBody>
                    <a:bodyPr/>
                    <a:lstStyle/>
                    <a:p>
                      <a:endParaRPr lang="el-GR" sz="1100"/>
                    </a:p>
                  </a:txBody>
                  <a:tcPr/>
                </a:tc>
                <a:tc hMerge="1">
                  <a:txBody>
                    <a:bodyPr/>
                    <a:lstStyle/>
                    <a:p>
                      <a:endParaRPr lang="el-GR" sz="1100"/>
                    </a:p>
                  </a:txBody>
                  <a:tcPr/>
                </a:tc>
                <a:tc>
                  <a:txBody>
                    <a:bodyPr/>
                    <a:lstStyle/>
                    <a:p>
                      <a:endParaRPr lang="el-GR" sz="1100"/>
                    </a:p>
                  </a:txBody>
                  <a:tcPr/>
                </a:tc>
                <a:extLst>
                  <a:ext uri="{0D108BD9-81ED-4DB2-BD59-A6C34878D82A}">
                    <a16:rowId xmlns:a16="http://schemas.microsoft.com/office/drawing/2014/main" val="628633974"/>
                  </a:ext>
                </a:extLst>
              </a:tr>
              <a:tr h="953023">
                <a:tc>
                  <a:txBody>
                    <a:bodyPr/>
                    <a:lstStyle/>
                    <a:p>
                      <a:r>
                        <a:rPr lang="en-US" sz="1100" dirty="0"/>
                        <a:t>Group A </a:t>
                      </a:r>
                    </a:p>
                    <a:p>
                      <a:r>
                        <a:rPr lang="en-US" sz="1100" dirty="0"/>
                        <a:t>RES/HECHP</a:t>
                      </a:r>
                      <a:endParaRPr lang="el-GR" sz="1100" dirty="0"/>
                    </a:p>
                  </a:txBody>
                  <a:tcPr/>
                </a:tc>
                <a:tc>
                  <a:txBody>
                    <a:bodyPr/>
                    <a:lstStyle/>
                    <a:p>
                      <a:r>
                        <a:rPr lang="en-US" sz="1100" dirty="0"/>
                        <a:t>A1</a:t>
                      </a:r>
                    </a:p>
                    <a:p>
                      <a:r>
                        <a:rPr lang="en-US" sz="1100" dirty="0"/>
                        <a:t>30km from the borders</a:t>
                      </a:r>
                    </a:p>
                    <a:p>
                      <a:endParaRPr lang="el-GR" sz="1100" dirty="0"/>
                    </a:p>
                  </a:txBody>
                  <a:tcPr/>
                </a:tc>
                <a:tc>
                  <a:txBody>
                    <a:bodyPr/>
                    <a:lstStyle/>
                    <a:p>
                      <a:r>
                        <a:rPr lang="en-US" sz="1100" dirty="0"/>
                        <a:t>A2</a:t>
                      </a:r>
                    </a:p>
                    <a:p>
                      <a:r>
                        <a:rPr lang="en-US" sz="1100" dirty="0"/>
                        <a:t>Strategic Investments</a:t>
                      </a:r>
                      <a:endParaRPr lang="el-GR" sz="1100" dirty="0"/>
                    </a:p>
                  </a:txBody>
                  <a:tcPr/>
                </a:tc>
                <a:tc>
                  <a:txBody>
                    <a:bodyPr/>
                    <a:lstStyle/>
                    <a:p>
                      <a:r>
                        <a:rPr lang="en-US" sz="1100" dirty="0"/>
                        <a:t>A3</a:t>
                      </a:r>
                    </a:p>
                    <a:p>
                      <a:r>
                        <a:rPr lang="en-US" sz="1100" dirty="0"/>
                        <a:t>West Macedonia</a:t>
                      </a:r>
                    </a:p>
                    <a:p>
                      <a:r>
                        <a:rPr lang="en-US" sz="1100" dirty="0"/>
                        <a:t>All projects per investor</a:t>
                      </a:r>
                      <a:endParaRPr lang="el-GR" sz="1100" dirty="0"/>
                    </a:p>
                  </a:txBody>
                  <a:tcPr/>
                </a:tc>
                <a:tc>
                  <a:txBody>
                    <a:bodyPr/>
                    <a:lstStyle/>
                    <a:p>
                      <a:r>
                        <a:rPr lang="en-US" sz="1100" dirty="0"/>
                        <a:t>A4</a:t>
                      </a:r>
                    </a:p>
                    <a:p>
                      <a:r>
                        <a:rPr lang="en-US" sz="1100" dirty="0"/>
                        <a:t>RES &gt; 150MW</a:t>
                      </a:r>
                    </a:p>
                    <a:p>
                      <a:r>
                        <a:rPr lang="en-US" sz="1100" dirty="0"/>
                        <a:t>RES with direct subsea cable</a:t>
                      </a:r>
                      <a:endParaRPr lang="el-GR" sz="1100" dirty="0"/>
                    </a:p>
                  </a:txBody>
                  <a:tcPr/>
                </a:tc>
                <a:tc>
                  <a:txBody>
                    <a:bodyPr/>
                    <a:lstStyle/>
                    <a:p>
                      <a:r>
                        <a:rPr lang="en-US" sz="1100" dirty="0">
                          <a:highlight>
                            <a:srgbClr val="00FFFF"/>
                          </a:highlight>
                        </a:rPr>
                        <a:t>A5</a:t>
                      </a:r>
                    </a:p>
                    <a:p>
                      <a:r>
                        <a:rPr lang="en-US" sz="1100" dirty="0">
                          <a:highlight>
                            <a:srgbClr val="00FFFF"/>
                          </a:highlight>
                        </a:rPr>
                        <a:t>RES + Storage</a:t>
                      </a:r>
                    </a:p>
                    <a:p>
                      <a:r>
                        <a:rPr lang="en-US" sz="1100" dirty="0">
                          <a:highlight>
                            <a:srgbClr val="00FFFF"/>
                          </a:highlight>
                        </a:rPr>
                        <a:t>&gt;300 MW, &gt;250MWh</a:t>
                      </a:r>
                      <a:endParaRPr lang="el-GR" sz="1100" dirty="0">
                        <a:highlight>
                          <a:srgbClr val="00FFFF"/>
                        </a:highlight>
                      </a:endParaRPr>
                    </a:p>
                  </a:txBody>
                  <a:tcPr/>
                </a:tc>
                <a:tc>
                  <a:txBody>
                    <a:bodyPr/>
                    <a:lstStyle/>
                    <a:p>
                      <a:r>
                        <a:rPr lang="en-US" sz="1100" dirty="0"/>
                        <a:t>A6</a:t>
                      </a:r>
                    </a:p>
                    <a:p>
                      <a:r>
                        <a:rPr lang="en-US" sz="1100" dirty="0"/>
                        <a:t>Wind Parks</a:t>
                      </a:r>
                    </a:p>
                  </a:txBody>
                  <a:tcPr/>
                </a:tc>
                <a:tc gridSpan="2">
                  <a:txBody>
                    <a:bodyPr/>
                    <a:lstStyle/>
                    <a:p>
                      <a:r>
                        <a:rPr lang="en-US" sz="1100" dirty="0"/>
                        <a:t>A7</a:t>
                      </a:r>
                    </a:p>
                    <a:p>
                      <a:r>
                        <a:rPr lang="en-US" sz="1100" dirty="0" err="1"/>
                        <a:t>Megalopoli</a:t>
                      </a:r>
                      <a:endParaRPr lang="el-GR" sz="1100" dirty="0"/>
                    </a:p>
                    <a:p>
                      <a:endParaRPr lang="en-US" sz="1100" dirty="0"/>
                    </a:p>
                  </a:txBody>
                  <a:tcPr/>
                </a:tc>
                <a:tc hMerge="1">
                  <a:txBody>
                    <a:bodyPr/>
                    <a:lstStyle/>
                    <a:p>
                      <a:endParaRPr lang="en-US" sz="1100" dirty="0"/>
                    </a:p>
                  </a:txBody>
                  <a:tcPr/>
                </a:tc>
                <a:tc gridSpan="2">
                  <a:txBody>
                    <a:bodyPr/>
                    <a:lstStyle/>
                    <a:p>
                      <a:r>
                        <a:rPr lang="en-US" sz="1100" dirty="0"/>
                        <a:t>A8</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 Epirus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&gt; 50MW</a:t>
                      </a:r>
                      <a:endParaRPr lang="el-GR" sz="1100" dirty="0"/>
                    </a:p>
                    <a:p>
                      <a:endParaRPr lang="en-US" sz="1100" dirty="0"/>
                    </a:p>
                  </a:txBody>
                  <a:tcPr/>
                </a:tc>
                <a:tc hMerge="1">
                  <a:txBody>
                    <a:bodyPr/>
                    <a:lstStyle/>
                    <a:p>
                      <a:endParaRPr lang="en-US" sz="1100" dirty="0"/>
                    </a:p>
                  </a:txBody>
                  <a:tcPr/>
                </a:tc>
                <a:tc gridSpan="2">
                  <a:txBody>
                    <a:bodyPr/>
                    <a:lstStyle/>
                    <a:p>
                      <a:r>
                        <a:rPr lang="en-US" sz="1100" dirty="0"/>
                        <a:t>A9</a:t>
                      </a:r>
                    </a:p>
                    <a:p>
                      <a:r>
                        <a:rPr lang="en-US" sz="1100" dirty="0"/>
                        <a:t>West Greece, &gt;20MW</a:t>
                      </a:r>
                      <a:endParaRPr lang="el-GR" sz="1100" dirty="0"/>
                    </a:p>
                    <a:p>
                      <a:endParaRPr lang="el-GR" sz="1100" dirty="0"/>
                    </a:p>
                  </a:txBody>
                  <a:tcPr/>
                </a:tc>
                <a:tc hMerge="1">
                  <a:txBody>
                    <a:bodyPr/>
                    <a:lstStyle/>
                    <a:p>
                      <a:endParaRPr lang="el-GR" sz="1100" dirty="0"/>
                    </a:p>
                  </a:txBody>
                  <a:tcPr/>
                </a:tc>
                <a:tc>
                  <a:txBody>
                    <a:bodyPr/>
                    <a:lstStyle/>
                    <a:p>
                      <a:r>
                        <a:rPr lang="en-US" sz="1100" dirty="0"/>
                        <a:t>A10</a:t>
                      </a:r>
                    </a:p>
                    <a:p>
                      <a:r>
                        <a:rPr lang="en-US" sz="1100" dirty="0"/>
                        <a:t>East Macedonia Thrace</a:t>
                      </a:r>
                    </a:p>
                    <a:p>
                      <a:r>
                        <a:rPr lang="en-US" sz="1100" dirty="0"/>
                        <a:t>PV&gt;50 MW Wind&gt; 20MW</a:t>
                      </a:r>
                      <a:endParaRPr lang="el-GR" sz="1100" dirty="0"/>
                    </a:p>
                  </a:txBody>
                  <a:tcPr/>
                </a:tc>
                <a:extLst>
                  <a:ext uri="{0D108BD9-81ED-4DB2-BD59-A6C34878D82A}">
                    <a16:rowId xmlns:a16="http://schemas.microsoft.com/office/drawing/2014/main" val="4159395170"/>
                  </a:ext>
                </a:extLst>
              </a:tr>
              <a:tr h="346675">
                <a:tc>
                  <a:txBody>
                    <a:bodyPr/>
                    <a:lstStyle/>
                    <a:p>
                      <a:r>
                        <a:rPr lang="en-US" sz="1100" dirty="0"/>
                        <a:t>Group B</a:t>
                      </a:r>
                    </a:p>
                    <a:p>
                      <a:r>
                        <a:rPr lang="en-US" sz="1100" dirty="0"/>
                        <a:t>RES/HECHP</a:t>
                      </a:r>
                      <a:endParaRPr lang="el-GR" sz="1100" dirty="0"/>
                    </a:p>
                  </a:txBody>
                  <a:tcPr/>
                </a:tc>
                <a:tc gridSpan="13">
                  <a:txBody>
                    <a:bodyPr/>
                    <a:lstStyle/>
                    <a:p>
                      <a:pPr algn="ctr"/>
                      <a:r>
                        <a:rPr lang="en-US" sz="1100" dirty="0"/>
                        <a:t>With PPAs</a:t>
                      </a:r>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extLst>
                  <a:ext uri="{0D108BD9-81ED-4DB2-BD59-A6C34878D82A}">
                    <a16:rowId xmlns:a16="http://schemas.microsoft.com/office/drawing/2014/main" val="2173974831"/>
                  </a:ext>
                </a:extLst>
              </a:tr>
              <a:tr h="346675">
                <a:tc>
                  <a:txBody>
                    <a:bodyPr/>
                    <a:lstStyle/>
                    <a:p>
                      <a:r>
                        <a:rPr lang="en-US" sz="1100" dirty="0"/>
                        <a:t>Group C</a:t>
                      </a:r>
                    </a:p>
                    <a:p>
                      <a:r>
                        <a:rPr lang="en-US" sz="1100" dirty="0"/>
                        <a:t>RES/HECHP</a:t>
                      </a:r>
                      <a:endParaRPr lang="el-GR" sz="1100" dirty="0"/>
                    </a:p>
                  </a:txBody>
                  <a:tcPr/>
                </a:tc>
                <a:tc>
                  <a:txBody>
                    <a:bodyPr/>
                    <a:lstStyle/>
                    <a:p>
                      <a:r>
                        <a:rPr lang="en-US" sz="1100" dirty="0"/>
                        <a:t>C1 Energy Communities with  Local </a:t>
                      </a:r>
                      <a:r>
                        <a:rPr lang="en-US" sz="1100" dirty="0" err="1"/>
                        <a:t>Goverments</a:t>
                      </a:r>
                      <a:endParaRPr lang="el-GR" sz="1100" dirty="0"/>
                    </a:p>
                  </a:txBody>
                  <a:tcPr/>
                </a:tc>
                <a:tc>
                  <a:txBody>
                    <a:bodyPr/>
                    <a:lstStyle/>
                    <a:p>
                      <a:r>
                        <a:rPr lang="en-US" sz="1100" dirty="0"/>
                        <a:t>C2 Energy Communities</a:t>
                      </a:r>
                    </a:p>
                    <a:p>
                      <a:r>
                        <a:rPr lang="en-US" sz="1100" dirty="0" err="1"/>
                        <a:t>Kozani</a:t>
                      </a:r>
                      <a:r>
                        <a:rPr lang="en-US" sz="1100" dirty="0"/>
                        <a:t>, Florina &gt;100MW</a:t>
                      </a:r>
                      <a:endParaRPr lang="el-GR" sz="1100" dirty="0"/>
                    </a:p>
                  </a:txBody>
                  <a:tcPr/>
                </a:tc>
                <a:tc>
                  <a:txBody>
                    <a:bodyPr/>
                    <a:lstStyle/>
                    <a:p>
                      <a:r>
                        <a:rPr lang="en-US" sz="1100" dirty="0"/>
                        <a:t>C3 Wind Parks &lt;=6MW</a:t>
                      </a:r>
                      <a:endParaRPr lang="el-GR" sz="1100" dirty="0"/>
                    </a:p>
                  </a:txBody>
                  <a:tcPr/>
                </a:tc>
                <a:tc>
                  <a:txBody>
                    <a:bodyPr/>
                    <a:lstStyle/>
                    <a:p>
                      <a:r>
                        <a:rPr lang="en-US" sz="1100" dirty="0"/>
                        <a:t>C4 Private Energy Communities </a:t>
                      </a:r>
                      <a:r>
                        <a:rPr lang="en-US" sz="1100" dirty="0" err="1"/>
                        <a:t>Kozani</a:t>
                      </a:r>
                      <a:r>
                        <a:rPr lang="en-US" sz="1100" dirty="0"/>
                        <a:t>, Florina</a:t>
                      </a:r>
                      <a:endParaRPr lang="el-GR" sz="1100" dirty="0"/>
                    </a:p>
                  </a:txBody>
                  <a:tcPr/>
                </a:tc>
                <a:tc>
                  <a:txBody>
                    <a:bodyPr/>
                    <a:lstStyle/>
                    <a:p>
                      <a:r>
                        <a:rPr lang="en-US" sz="1100" dirty="0"/>
                        <a:t>C5</a:t>
                      </a:r>
                    </a:p>
                    <a:p>
                      <a:r>
                        <a:rPr lang="en-US" sz="1100" dirty="0"/>
                        <a:t>Energy Communities East Macedonia, Thrace</a:t>
                      </a:r>
                      <a:endParaRPr lang="el-GR" sz="1100" dirty="0"/>
                    </a:p>
                  </a:txBody>
                  <a:tcPr/>
                </a:tc>
                <a:tc gridSpan="8">
                  <a:txBody>
                    <a:bodyPr/>
                    <a:lstStyle/>
                    <a:p>
                      <a:r>
                        <a:rPr lang="en-US" sz="1100" dirty="0"/>
                        <a:t>C6</a:t>
                      </a:r>
                    </a:p>
                    <a:p>
                      <a:r>
                        <a:rPr lang="en-US" sz="1100" dirty="0"/>
                        <a:t>Energy Communities West Greece</a:t>
                      </a:r>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extLst>
                  <a:ext uri="{0D108BD9-81ED-4DB2-BD59-A6C34878D82A}">
                    <a16:rowId xmlns:a16="http://schemas.microsoft.com/office/drawing/2014/main" val="3909118153"/>
                  </a:ext>
                </a:extLst>
              </a:tr>
              <a:tr h="346675">
                <a:tc>
                  <a:txBody>
                    <a:bodyPr/>
                    <a:lstStyle/>
                    <a:p>
                      <a:r>
                        <a:rPr lang="en-US" sz="1100" dirty="0"/>
                        <a:t>Group D</a:t>
                      </a:r>
                      <a:endParaRPr lang="el-GR" sz="1100" dirty="0"/>
                    </a:p>
                  </a:txBody>
                  <a:tcPr/>
                </a:tc>
                <a:tc gridSpan="5">
                  <a:txBody>
                    <a:bodyPr/>
                    <a:lstStyle/>
                    <a:p>
                      <a:r>
                        <a:rPr lang="en-US" sz="1100" dirty="0">
                          <a:highlight>
                            <a:srgbClr val="00FFFF"/>
                          </a:highlight>
                        </a:rPr>
                        <a:t>D1 RES + Storage</a:t>
                      </a:r>
                      <a:r>
                        <a:rPr lang="en-US" sz="1100" b="1" u="sng" dirty="0">
                          <a:highlight>
                            <a:srgbClr val="00FFFF"/>
                          </a:highlight>
                        </a:rPr>
                        <a:t> without</a:t>
                      </a:r>
                      <a:r>
                        <a:rPr lang="en-US" sz="1100" u="sng" dirty="0">
                          <a:highlight>
                            <a:srgbClr val="00FFFF"/>
                          </a:highlight>
                        </a:rPr>
                        <a:t> </a:t>
                      </a:r>
                      <a:r>
                        <a:rPr lang="en-US" sz="1100" dirty="0">
                          <a:highlight>
                            <a:srgbClr val="00FFFF"/>
                          </a:highlight>
                        </a:rPr>
                        <a:t>ability to charge from the network</a:t>
                      </a:r>
                      <a:endParaRPr lang="el-GR" sz="1100" dirty="0">
                        <a:highlight>
                          <a:srgbClr val="00FFFF"/>
                        </a:highlight>
                      </a:endParaRPr>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grid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highlight>
                            <a:srgbClr val="00FFFF"/>
                          </a:highlight>
                        </a:rPr>
                        <a:t>D2 RES + Storage </a:t>
                      </a:r>
                      <a:r>
                        <a:rPr lang="en-US" sz="1100" b="1" dirty="0">
                          <a:highlight>
                            <a:srgbClr val="00FFFF"/>
                          </a:highlight>
                        </a:rPr>
                        <a:t>with </a:t>
                      </a:r>
                      <a:r>
                        <a:rPr lang="en-US" sz="1100" dirty="0">
                          <a:highlight>
                            <a:srgbClr val="00FFFF"/>
                          </a:highlight>
                        </a:rPr>
                        <a:t>ability to charge from the network</a:t>
                      </a:r>
                      <a:endParaRPr lang="el-GR" sz="1100" dirty="0">
                        <a:highlight>
                          <a:srgbClr val="00FFFF"/>
                        </a:highlight>
                      </a:endParaRPr>
                    </a:p>
                    <a:p>
                      <a:endParaRPr lang="el-GR" sz="1100" dirty="0">
                        <a:highlight>
                          <a:srgbClr val="00FFFF"/>
                        </a:highlight>
                      </a:endParaRPr>
                    </a:p>
                  </a:txBody>
                  <a:tcPr/>
                </a:tc>
                <a:tc hMerge="1">
                  <a:txBody>
                    <a:bodyPr/>
                    <a:lstStyle/>
                    <a:p>
                      <a:endParaRPr lang="el-GR" sz="1100"/>
                    </a:p>
                  </a:txBody>
                  <a:tcPr/>
                </a:tc>
                <a:tc hMerge="1">
                  <a:txBody>
                    <a:bodyPr/>
                    <a:lstStyle/>
                    <a:p>
                      <a:endParaRPr lang="el-GR" sz="1100" dirty="0"/>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tc hMerge="1">
                  <a:txBody>
                    <a:bodyPr/>
                    <a:lstStyle/>
                    <a:p>
                      <a:endParaRPr lang="el-GR"/>
                    </a:p>
                  </a:txBody>
                  <a:tcPr/>
                </a:tc>
                <a:tc hMerge="1">
                  <a:txBody>
                    <a:bodyPr/>
                    <a:lstStyle/>
                    <a:p>
                      <a:endParaRPr lang="el-GR" sz="1100" dirty="0"/>
                    </a:p>
                  </a:txBody>
                  <a:tcPr/>
                </a:tc>
                <a:extLst>
                  <a:ext uri="{0D108BD9-81ED-4DB2-BD59-A6C34878D82A}">
                    <a16:rowId xmlns:a16="http://schemas.microsoft.com/office/drawing/2014/main" val="3877185513"/>
                  </a:ext>
                </a:extLst>
              </a:tr>
              <a:tr h="346675">
                <a:tc>
                  <a:txBody>
                    <a:bodyPr/>
                    <a:lstStyle/>
                    <a:p>
                      <a:r>
                        <a:rPr lang="en-US" sz="1100" dirty="0"/>
                        <a:t>Group E</a:t>
                      </a:r>
                      <a:endParaRPr lang="el-GR" sz="1100" dirty="0"/>
                    </a:p>
                  </a:txBody>
                  <a:tcPr/>
                </a:tc>
                <a:tc>
                  <a:txBody>
                    <a:bodyPr/>
                    <a:lstStyle/>
                    <a:p>
                      <a:r>
                        <a:rPr lang="en-US" sz="1100" dirty="0"/>
                        <a:t>E1 HECHP</a:t>
                      </a:r>
                      <a:endParaRPr lang="el-GR" sz="1100" dirty="0"/>
                    </a:p>
                  </a:txBody>
                  <a:tcPr/>
                </a:tc>
                <a:tc>
                  <a:txBody>
                    <a:bodyPr/>
                    <a:lstStyle/>
                    <a:p>
                      <a:r>
                        <a:rPr lang="en-US" sz="1100" dirty="0"/>
                        <a:t>E2 Biomass, Biogas</a:t>
                      </a:r>
                      <a:endParaRPr lang="el-GR" sz="1100" dirty="0"/>
                    </a:p>
                  </a:txBody>
                  <a:tcPr/>
                </a:tc>
                <a:tc>
                  <a:txBody>
                    <a:bodyPr/>
                    <a:lstStyle/>
                    <a:p>
                      <a:r>
                        <a:rPr lang="en-US" sz="1100" dirty="0"/>
                        <a:t>E3 Small Hydro</a:t>
                      </a:r>
                      <a:endParaRPr lang="el-GR" sz="1100" dirty="0"/>
                    </a:p>
                  </a:txBody>
                  <a:tcPr/>
                </a:tc>
                <a:tc>
                  <a:txBody>
                    <a:bodyPr/>
                    <a:lstStyle/>
                    <a:p>
                      <a:r>
                        <a:rPr lang="en-US" sz="1100" dirty="0"/>
                        <a:t>E4 Geothermal</a:t>
                      </a:r>
                      <a:endParaRPr lang="el-GR" sz="1100" dirty="0"/>
                    </a:p>
                  </a:txBody>
                  <a:tcPr/>
                </a:tc>
                <a:tc>
                  <a:txBody>
                    <a:bodyPr/>
                    <a:lstStyle/>
                    <a:p>
                      <a:r>
                        <a:rPr lang="en-US" sz="1100" dirty="0"/>
                        <a:t>E5 Wind Park</a:t>
                      </a:r>
                      <a:endParaRPr lang="el-GR" sz="1100" dirty="0"/>
                    </a:p>
                  </a:txBody>
                  <a:tcPr/>
                </a:tc>
                <a:tc gridSpan="2">
                  <a:txBody>
                    <a:bodyPr/>
                    <a:lstStyle/>
                    <a:p>
                      <a:r>
                        <a:rPr lang="en-US" sz="1100" dirty="0"/>
                        <a:t>E6 PV on buildings</a:t>
                      </a:r>
                      <a:endParaRPr lang="el-GR" sz="1100" dirty="0"/>
                    </a:p>
                  </a:txBody>
                  <a:tcPr/>
                </a:tc>
                <a:tc hMerge="1">
                  <a:txBody>
                    <a:bodyPr/>
                    <a:lstStyle/>
                    <a:p>
                      <a:endParaRPr lang="el-GR" sz="1100"/>
                    </a:p>
                  </a:txBody>
                  <a:tcPr/>
                </a:tc>
                <a:tc gridSpan="2">
                  <a:txBody>
                    <a:bodyPr/>
                    <a:lstStyle/>
                    <a:p>
                      <a:r>
                        <a:rPr lang="en-US" sz="1100" dirty="0"/>
                        <a:t>E7 Self Generators</a:t>
                      </a:r>
                      <a:endParaRPr lang="el-GR" sz="1100" dirty="0"/>
                    </a:p>
                  </a:txBody>
                  <a:tcPr/>
                </a:tc>
                <a:tc hMerge="1">
                  <a:txBody>
                    <a:bodyPr/>
                    <a:lstStyle/>
                    <a:p>
                      <a:endParaRPr lang="el-GR" sz="1100" dirty="0"/>
                    </a:p>
                  </a:txBody>
                  <a:tcPr/>
                </a:tc>
                <a:tc gridSpan="2">
                  <a:txBody>
                    <a:bodyPr/>
                    <a:lstStyle/>
                    <a:p>
                      <a:r>
                        <a:rPr lang="en-US" sz="1100" dirty="0"/>
                        <a:t>E8 Offshore Wind</a:t>
                      </a:r>
                      <a:endParaRPr lang="el-GR" sz="1100" dirty="0"/>
                    </a:p>
                  </a:txBody>
                  <a:tcPr/>
                </a:tc>
                <a:tc hMerge="1">
                  <a:txBody>
                    <a:bodyPr/>
                    <a:lstStyle/>
                    <a:p>
                      <a:endParaRPr lang="el-GR" sz="1100" dirty="0"/>
                    </a:p>
                  </a:txBody>
                  <a:tcPr/>
                </a:tc>
                <a:tc>
                  <a:txBody>
                    <a:bodyPr/>
                    <a:lstStyle/>
                    <a:p>
                      <a:endParaRPr lang="el-GR" sz="1100" dirty="0"/>
                    </a:p>
                  </a:txBody>
                  <a:tcPr/>
                </a:tc>
                <a:tc>
                  <a:txBody>
                    <a:bodyPr/>
                    <a:lstStyle/>
                    <a:p>
                      <a:endParaRPr lang="el-GR" sz="1100" dirty="0"/>
                    </a:p>
                  </a:txBody>
                  <a:tcPr/>
                </a:tc>
                <a:extLst>
                  <a:ext uri="{0D108BD9-81ED-4DB2-BD59-A6C34878D82A}">
                    <a16:rowId xmlns:a16="http://schemas.microsoft.com/office/drawing/2014/main" val="122172519"/>
                  </a:ext>
                </a:extLst>
              </a:tr>
              <a:tr h="346675">
                <a:tc>
                  <a:txBody>
                    <a:bodyPr/>
                    <a:lstStyle/>
                    <a:p>
                      <a:r>
                        <a:rPr lang="en-US" sz="1100" dirty="0"/>
                        <a:t>Group F</a:t>
                      </a:r>
                      <a:endParaRPr lang="el-GR" sz="1100" dirty="0"/>
                    </a:p>
                  </a:txBody>
                  <a:tcPr/>
                </a:tc>
                <a:tc gridSpan="13">
                  <a:txBody>
                    <a:bodyPr/>
                    <a:lstStyle/>
                    <a:p>
                      <a:pPr algn="ctr"/>
                      <a:r>
                        <a:rPr lang="en-US" sz="1100" dirty="0"/>
                        <a:t>Rest of RES/HECHP</a:t>
                      </a:r>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a:p>
                  </a:txBody>
                  <a:tcPr/>
                </a:tc>
                <a:tc hMerge="1">
                  <a:txBody>
                    <a:bodyPr/>
                    <a:lstStyle/>
                    <a:p>
                      <a:endParaRPr lang="el-GR" sz="1100" dirty="0"/>
                    </a:p>
                  </a:txBody>
                  <a:tcPr/>
                </a:tc>
                <a:tc hMerge="1">
                  <a:txBody>
                    <a:bodyPr/>
                    <a:lstStyle/>
                    <a:p>
                      <a:endParaRPr lang="el-GR" sz="110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tc hMerge="1">
                  <a:txBody>
                    <a:bodyPr/>
                    <a:lstStyle/>
                    <a:p>
                      <a:endParaRPr lang="el-GR" sz="1100" dirty="0"/>
                    </a:p>
                  </a:txBody>
                  <a:tcPr/>
                </a:tc>
                <a:extLst>
                  <a:ext uri="{0D108BD9-81ED-4DB2-BD59-A6C34878D82A}">
                    <a16:rowId xmlns:a16="http://schemas.microsoft.com/office/drawing/2014/main" val="962560699"/>
                  </a:ext>
                </a:extLst>
              </a:tr>
              <a:tr h="1243470">
                <a:tc>
                  <a:txBody>
                    <a:bodyPr/>
                    <a:lstStyle/>
                    <a:p>
                      <a:r>
                        <a:rPr lang="en-US" sz="1100" dirty="0"/>
                        <a:t>Group</a:t>
                      </a:r>
                    </a:p>
                    <a:p>
                      <a:r>
                        <a:rPr lang="en-US" sz="1100" dirty="0"/>
                        <a:t> Parallel to C</a:t>
                      </a:r>
                      <a:endParaRPr lang="el-GR" sz="1100" dirty="0"/>
                    </a:p>
                  </a:txBody>
                  <a:tcPr/>
                </a:tc>
                <a:tc>
                  <a:txBody>
                    <a:bodyPr/>
                    <a:lstStyle/>
                    <a:p>
                      <a:r>
                        <a:rPr lang="en-US" sz="1100" dirty="0"/>
                        <a:t>P1 Biogas from waste sites</a:t>
                      </a:r>
                      <a:endParaRPr lang="el-GR" sz="1100" dirty="0"/>
                    </a:p>
                  </a:txBody>
                  <a:tcPr/>
                </a:tc>
                <a:tc>
                  <a:txBody>
                    <a:bodyPr/>
                    <a:lstStyle/>
                    <a:p>
                      <a:r>
                        <a:rPr lang="en-US" sz="1100" dirty="0"/>
                        <a:t>P2 RES/HECHP Self generators, no surplus energy to the network</a:t>
                      </a:r>
                      <a:endParaRPr lang="el-GR" sz="1100" dirty="0"/>
                    </a:p>
                  </a:txBody>
                  <a:tcPr/>
                </a:tc>
                <a:tc>
                  <a:txBody>
                    <a:bodyPr/>
                    <a:lstStyle/>
                    <a:p>
                      <a:r>
                        <a:rPr lang="en-US" sz="1100" dirty="0"/>
                        <a:t>P3 HECHP</a:t>
                      </a:r>
                      <a:endParaRPr lang="el-GR" sz="1100" dirty="0"/>
                    </a:p>
                  </a:txBody>
                  <a:tcPr/>
                </a:tc>
                <a:tc>
                  <a:txBody>
                    <a:bodyPr/>
                    <a:lstStyle/>
                    <a:p>
                      <a:r>
                        <a:rPr lang="en-US" sz="1100" dirty="0"/>
                        <a:t>P4 Biomass, Biogas</a:t>
                      </a:r>
                      <a:endParaRPr lang="el-GR" sz="1100" dirty="0"/>
                    </a:p>
                  </a:txBody>
                  <a:tcPr/>
                </a:tc>
                <a:tc>
                  <a:txBody>
                    <a:bodyPr/>
                    <a:lstStyle/>
                    <a:p>
                      <a:r>
                        <a:rPr lang="en-US" sz="1100" dirty="0"/>
                        <a:t>P5 Small Hydro</a:t>
                      </a:r>
                      <a:endParaRPr lang="el-GR" sz="1100" dirty="0"/>
                    </a:p>
                  </a:txBody>
                  <a:tcPr/>
                </a:tc>
                <a:tc gridSpan="2">
                  <a:txBody>
                    <a:bodyPr/>
                    <a:lstStyle/>
                    <a:p>
                      <a:r>
                        <a:rPr lang="en-US" sz="1100" dirty="0"/>
                        <a:t>P6 Geothermal</a:t>
                      </a:r>
                      <a:endParaRPr lang="el-GR" sz="1100" dirty="0"/>
                    </a:p>
                  </a:txBody>
                  <a:tcPr/>
                </a:tc>
                <a:tc hMerge="1">
                  <a:txBody>
                    <a:bodyPr/>
                    <a:lstStyle/>
                    <a:p>
                      <a:endParaRPr lang="el-GR" sz="1100" dirty="0"/>
                    </a:p>
                  </a:txBody>
                  <a:tcPr/>
                </a:tc>
                <a:tc gridSpan="2">
                  <a:txBody>
                    <a:bodyPr/>
                    <a:lstStyle/>
                    <a:p>
                      <a:r>
                        <a:rPr lang="en-US" sz="1100" dirty="0"/>
                        <a:t>P7 Solar Thermal</a:t>
                      </a:r>
                      <a:endParaRPr lang="el-GR" sz="1100" dirty="0"/>
                    </a:p>
                  </a:txBody>
                  <a:tcPr/>
                </a:tc>
                <a:tc hMerge="1">
                  <a:txBody>
                    <a:bodyPr/>
                    <a:lstStyle/>
                    <a:p>
                      <a:endParaRPr lang="el-GR" sz="1100" dirty="0"/>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P8 Offshore Wind</a:t>
                      </a:r>
                      <a:endParaRPr lang="el-GR" sz="1100" dirty="0"/>
                    </a:p>
                    <a:p>
                      <a:endParaRPr lang="el-GR" sz="1100" dirty="0"/>
                    </a:p>
                  </a:txBody>
                  <a:tcPr/>
                </a:tc>
                <a:tc hMerge="1">
                  <a:txBody>
                    <a:bodyPr/>
                    <a:lstStyle/>
                    <a:p>
                      <a:endParaRPr lang="el-GR" sz="1100" dirty="0"/>
                    </a:p>
                  </a:txBody>
                  <a:tcPr/>
                </a:tc>
                <a:tc>
                  <a:txBody>
                    <a:bodyPr/>
                    <a:lstStyle/>
                    <a:p>
                      <a:r>
                        <a:rPr lang="en-US" sz="1100" dirty="0">
                          <a:highlight>
                            <a:srgbClr val="00FFFF"/>
                          </a:highlight>
                        </a:rPr>
                        <a:t>P9 Mix RES+ Storage before Law  4821/2021</a:t>
                      </a:r>
                      <a:endParaRPr lang="el-GR" sz="1100" dirty="0">
                        <a:highlight>
                          <a:srgbClr val="00FFFF"/>
                        </a:highlight>
                      </a:endParaRPr>
                    </a:p>
                  </a:txBody>
                  <a:tcPr/>
                </a:tc>
                <a:tc>
                  <a:txBody>
                    <a:bodyPr/>
                    <a:lstStyle/>
                    <a:p>
                      <a:endParaRPr lang="el-GR" sz="1100" dirty="0"/>
                    </a:p>
                  </a:txBody>
                  <a:tcPr/>
                </a:tc>
                <a:extLst>
                  <a:ext uri="{0D108BD9-81ED-4DB2-BD59-A6C34878D82A}">
                    <a16:rowId xmlns:a16="http://schemas.microsoft.com/office/drawing/2014/main" val="2974496151"/>
                  </a:ext>
                </a:extLst>
              </a:tr>
            </a:tbl>
          </a:graphicData>
        </a:graphic>
      </p:graphicFrame>
    </p:spTree>
    <p:extLst>
      <p:ext uri="{BB962C8B-B14F-4D97-AF65-F5344CB8AC3E}">
        <p14:creationId xmlns:p14="http://schemas.microsoft.com/office/powerpoint/2010/main" val="331044646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650240" y="318736"/>
            <a:ext cx="10932161" cy="630806"/>
          </a:xfrm>
        </p:spPr>
        <p:txBody>
          <a:bodyPr/>
          <a:lstStyle/>
          <a:p>
            <a:r>
              <a:rPr lang="en-US" dirty="0"/>
              <a:t> Connection to the </a:t>
            </a:r>
            <a:r>
              <a:rPr lang="en-US" b="1" dirty="0"/>
              <a:t>Network</a:t>
            </a:r>
            <a:r>
              <a:rPr lang="en-US" dirty="0"/>
              <a:t> Priority Groups</a:t>
            </a: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15</a:t>
            </a:fld>
            <a:endParaRPr lang="el-GR"/>
          </a:p>
        </p:txBody>
      </p:sp>
      <p:graphicFrame>
        <p:nvGraphicFramePr>
          <p:cNvPr id="3" name="Πίνακας 4">
            <a:extLst>
              <a:ext uri="{FF2B5EF4-FFF2-40B4-BE49-F238E27FC236}">
                <a16:creationId xmlns:a16="http://schemas.microsoft.com/office/drawing/2014/main" id="{3F5D1442-CA63-E5D6-85F4-92BE646FED53}"/>
              </a:ext>
            </a:extLst>
          </p:cNvPr>
          <p:cNvGraphicFramePr>
            <a:graphicFrameLocks noGrp="1"/>
          </p:cNvGraphicFramePr>
          <p:nvPr>
            <p:extLst>
              <p:ext uri="{D42A27DB-BD31-4B8C-83A1-F6EECF244321}">
                <p14:modId xmlns:p14="http://schemas.microsoft.com/office/powerpoint/2010/main" val="4209398963"/>
              </p:ext>
            </p:extLst>
          </p:nvPr>
        </p:nvGraphicFramePr>
        <p:xfrm>
          <a:off x="2133600" y="1461346"/>
          <a:ext cx="8128000" cy="283972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537903726"/>
                    </a:ext>
                  </a:extLst>
                </a:gridCol>
                <a:gridCol w="1767840">
                  <a:extLst>
                    <a:ext uri="{9D8B030D-6E8A-4147-A177-3AD203B41FA5}">
                      <a16:colId xmlns:a16="http://schemas.microsoft.com/office/drawing/2014/main" val="3282749755"/>
                    </a:ext>
                  </a:extLst>
                </a:gridCol>
                <a:gridCol w="1910080">
                  <a:extLst>
                    <a:ext uri="{9D8B030D-6E8A-4147-A177-3AD203B41FA5}">
                      <a16:colId xmlns:a16="http://schemas.microsoft.com/office/drawing/2014/main" val="2920485354"/>
                    </a:ext>
                  </a:extLst>
                </a:gridCol>
                <a:gridCol w="1554480">
                  <a:extLst>
                    <a:ext uri="{9D8B030D-6E8A-4147-A177-3AD203B41FA5}">
                      <a16:colId xmlns:a16="http://schemas.microsoft.com/office/drawing/2014/main" val="571301463"/>
                    </a:ext>
                  </a:extLst>
                </a:gridCol>
                <a:gridCol w="1270000">
                  <a:extLst>
                    <a:ext uri="{9D8B030D-6E8A-4147-A177-3AD203B41FA5}">
                      <a16:colId xmlns:a16="http://schemas.microsoft.com/office/drawing/2014/main" val="2658826298"/>
                    </a:ext>
                  </a:extLst>
                </a:gridCol>
              </a:tblGrid>
              <a:tr h="370840">
                <a:tc>
                  <a:txBody>
                    <a:bodyPr/>
                    <a:lstStyle/>
                    <a:p>
                      <a:r>
                        <a:rPr lang="en-US" sz="1200" dirty="0"/>
                        <a:t>Group A</a:t>
                      </a:r>
                      <a:endParaRPr lang="el-GR" sz="1200" dirty="0"/>
                    </a:p>
                  </a:txBody>
                  <a:tcPr/>
                </a:tc>
                <a:tc>
                  <a:txBody>
                    <a:bodyPr/>
                    <a:lstStyle/>
                    <a:p>
                      <a:r>
                        <a:rPr lang="en-US" sz="1200" dirty="0"/>
                        <a:t>Group B</a:t>
                      </a:r>
                      <a:endParaRPr lang="el-GR" sz="1200" dirty="0"/>
                    </a:p>
                  </a:txBody>
                  <a:tcPr/>
                </a:tc>
                <a:tc>
                  <a:txBody>
                    <a:bodyPr/>
                    <a:lstStyle/>
                    <a:p>
                      <a:r>
                        <a:rPr lang="en-US" sz="1200" dirty="0"/>
                        <a:t>Group C</a:t>
                      </a:r>
                      <a:endParaRPr lang="el-GR" sz="1200" dirty="0"/>
                    </a:p>
                  </a:txBody>
                  <a:tcPr/>
                </a:tc>
                <a:tc>
                  <a:txBody>
                    <a:bodyPr/>
                    <a:lstStyle/>
                    <a:p>
                      <a:r>
                        <a:rPr lang="en-US" sz="1200" dirty="0"/>
                        <a:t>Group D</a:t>
                      </a:r>
                      <a:endParaRPr lang="el-GR" sz="1200" dirty="0"/>
                    </a:p>
                  </a:txBody>
                  <a:tcPr/>
                </a:tc>
                <a:tc>
                  <a:txBody>
                    <a:bodyPr/>
                    <a:lstStyle/>
                    <a:p>
                      <a:r>
                        <a:rPr lang="en-US" sz="1200" dirty="0"/>
                        <a:t>Group E</a:t>
                      </a:r>
                      <a:endParaRPr lang="el-GR" sz="1200" dirty="0"/>
                    </a:p>
                  </a:txBody>
                  <a:tcPr/>
                </a:tc>
                <a:extLst>
                  <a:ext uri="{0D108BD9-81ED-4DB2-BD59-A6C34878D82A}">
                    <a16:rowId xmlns:a16="http://schemas.microsoft.com/office/drawing/2014/main" val="1423754642"/>
                  </a:ext>
                </a:extLst>
              </a:tr>
              <a:tr h="370840">
                <a:tc>
                  <a:txBody>
                    <a:bodyPr/>
                    <a:lstStyle/>
                    <a:p>
                      <a:r>
                        <a:rPr lang="en-US" sz="1200" dirty="0"/>
                        <a:t>-Biomass from waste land</a:t>
                      </a:r>
                    </a:p>
                    <a:p>
                      <a:r>
                        <a:rPr lang="en-US" sz="1200" dirty="0"/>
                        <a:t>-Pilot sea floating PV projects</a:t>
                      </a:r>
                    </a:p>
                    <a:p>
                      <a:endParaRPr lang="el-GR" sz="1200" dirty="0"/>
                    </a:p>
                  </a:txBody>
                  <a:tcPr/>
                </a:tc>
                <a:tc>
                  <a:txBody>
                    <a:bodyPr/>
                    <a:lstStyle/>
                    <a:p>
                      <a:r>
                        <a:rPr lang="en-US" sz="1200" dirty="0"/>
                        <a:t>-Agricultural Biomass &lt;=3 MW</a:t>
                      </a:r>
                    </a:p>
                    <a:p>
                      <a:r>
                        <a:rPr lang="en-US" sz="1200" dirty="0"/>
                        <a:t>-Biogas&gt;=3 MW</a:t>
                      </a:r>
                    </a:p>
                    <a:p>
                      <a:r>
                        <a:rPr lang="en-US" sz="1200" dirty="0"/>
                        <a:t>-Innovation CRES projects</a:t>
                      </a:r>
                    </a:p>
                    <a:p>
                      <a:r>
                        <a:rPr lang="en-US" sz="1200" dirty="0"/>
                        <a:t>-Self Gen / Net metering</a:t>
                      </a:r>
                    </a:p>
                    <a:p>
                      <a:r>
                        <a:rPr lang="en-US" sz="1200" dirty="0"/>
                        <a:t>-Self Gen/ Virtual Net Metering</a:t>
                      </a:r>
                    </a:p>
                    <a:p>
                      <a:r>
                        <a:rPr lang="en-US" sz="1200" dirty="0"/>
                        <a:t>-PV Energy Com. Virtual Net Metering</a:t>
                      </a:r>
                    </a:p>
                    <a:p>
                      <a:r>
                        <a:rPr lang="en-US" sz="1200" dirty="0"/>
                        <a:t>-Small Hydro &lt;=500 kW</a:t>
                      </a:r>
                    </a:p>
                    <a:p>
                      <a:r>
                        <a:rPr lang="en-US" sz="1200" dirty="0"/>
                        <a:t>-Geothermal</a:t>
                      </a:r>
                    </a:p>
                    <a:p>
                      <a:endParaRPr lang="el-GR" sz="1200" dirty="0"/>
                    </a:p>
                  </a:txBody>
                  <a:tcPr/>
                </a:tc>
                <a:tc>
                  <a:txBody>
                    <a:bodyPr/>
                    <a:lstStyle/>
                    <a:p>
                      <a:r>
                        <a:rPr lang="en-US" sz="1200" dirty="0"/>
                        <a:t>-RES projects by irrigation Organizations </a:t>
                      </a:r>
                    </a:p>
                    <a:p>
                      <a:r>
                        <a:rPr lang="en-US" sz="1200" dirty="0"/>
                        <a:t>-HECHP  distance heating, agricultural use</a:t>
                      </a:r>
                    </a:p>
                    <a:p>
                      <a:r>
                        <a:rPr lang="en-US" sz="1200" dirty="0"/>
                        <a:t>-PV/Wind non-profit Energy Com</a:t>
                      </a:r>
                    </a:p>
                    <a:p>
                      <a:r>
                        <a:rPr lang="en-US" sz="1200" dirty="0"/>
                        <a:t>-Self Gen. RES/HECHP, LV connected</a:t>
                      </a:r>
                    </a:p>
                    <a:p>
                      <a:endParaRPr lang="el-GR" sz="1200" dirty="0"/>
                    </a:p>
                  </a:txBody>
                  <a:tcPr/>
                </a:tc>
                <a:tc>
                  <a:txBody>
                    <a:bodyPr/>
                    <a:lstStyle/>
                    <a:p>
                      <a:r>
                        <a:rPr lang="en-US" sz="1200" dirty="0"/>
                        <a:t>PV/Wind Energy Com for. Profit</a:t>
                      </a:r>
                      <a:endParaRPr lang="el-GR" sz="1200" dirty="0"/>
                    </a:p>
                  </a:txBody>
                  <a:tcPr/>
                </a:tc>
                <a:tc>
                  <a:txBody>
                    <a:bodyPr/>
                    <a:lstStyle/>
                    <a:p>
                      <a:r>
                        <a:rPr lang="en-US" sz="1200" dirty="0"/>
                        <a:t>All the rest</a:t>
                      </a:r>
                      <a:endParaRPr lang="el-GR" sz="1200" dirty="0"/>
                    </a:p>
                  </a:txBody>
                  <a:tcPr/>
                </a:tc>
                <a:extLst>
                  <a:ext uri="{0D108BD9-81ED-4DB2-BD59-A6C34878D82A}">
                    <a16:rowId xmlns:a16="http://schemas.microsoft.com/office/drawing/2014/main" val="1226682138"/>
                  </a:ext>
                </a:extLst>
              </a:tr>
            </a:tbl>
          </a:graphicData>
        </a:graphic>
      </p:graphicFrame>
      <p:sp>
        <p:nvSpPr>
          <p:cNvPr id="5" name="TextBox 4">
            <a:extLst>
              <a:ext uri="{FF2B5EF4-FFF2-40B4-BE49-F238E27FC236}">
                <a16:creationId xmlns:a16="http://schemas.microsoft.com/office/drawing/2014/main" id="{C27D48CD-2474-2BCE-BFB5-DC7EE456BB21}"/>
              </a:ext>
            </a:extLst>
          </p:cNvPr>
          <p:cNvSpPr txBox="1"/>
          <p:nvPr/>
        </p:nvSpPr>
        <p:spPr>
          <a:xfrm>
            <a:off x="923731" y="4812870"/>
            <a:ext cx="11268269" cy="461665"/>
          </a:xfrm>
          <a:prstGeom prst="rect">
            <a:avLst/>
          </a:prstGeom>
          <a:noFill/>
        </p:spPr>
        <p:txBody>
          <a:bodyPr wrap="square">
            <a:spAutoFit/>
          </a:bodyPr>
          <a:lstStyle/>
          <a:p>
            <a:r>
              <a:rPr lang="en-US" sz="2400" dirty="0">
                <a:solidFill>
                  <a:srgbClr val="000000"/>
                </a:solidFill>
                <a:latin typeface="EUAlbertina"/>
              </a:rPr>
              <a:t>E</a:t>
            </a:r>
            <a:r>
              <a:rPr lang="en-US" sz="2400" b="0" i="0" u="none" strike="noStrike" baseline="0" dirty="0">
                <a:solidFill>
                  <a:srgbClr val="000000"/>
                </a:solidFill>
                <a:latin typeface="EUAlbertina"/>
              </a:rPr>
              <a:t>lectricity storage installations are allowed in </a:t>
            </a:r>
            <a:r>
              <a:rPr lang="en-US" sz="2400" dirty="0">
                <a:solidFill>
                  <a:srgbClr val="000000"/>
                </a:solidFill>
                <a:latin typeface="EUAlbertina"/>
              </a:rPr>
              <a:t>relevant groups, where RES are allowed</a:t>
            </a:r>
            <a:endParaRPr lang="el-GR" sz="2400" dirty="0"/>
          </a:p>
        </p:txBody>
      </p:sp>
    </p:spTree>
    <p:extLst>
      <p:ext uri="{BB962C8B-B14F-4D97-AF65-F5344CB8AC3E}">
        <p14:creationId xmlns:p14="http://schemas.microsoft.com/office/powerpoint/2010/main" val="32498434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173707" y="778213"/>
            <a:ext cx="11018292" cy="630806"/>
          </a:xfrm>
        </p:spPr>
        <p:txBody>
          <a:bodyPr/>
          <a:lstStyle/>
          <a:p>
            <a:r>
              <a:rPr lang="en-US" dirty="0"/>
              <a:t> RAE Guidelines to System and Network Operators</a:t>
            </a:r>
            <a:br>
              <a:rPr lang="en-US" dirty="0"/>
            </a:br>
            <a:r>
              <a:rPr lang="en-US" dirty="0"/>
              <a:t>Transparency on Grid Connection Terms – Deadline 30/09/2022</a:t>
            </a:r>
            <a:br>
              <a:rPr lang="en-US" dirty="0"/>
            </a:br>
            <a:br>
              <a:rPr lang="en-US" sz="800" dirty="0"/>
            </a:br>
            <a:r>
              <a:rPr lang="en-US" sz="2400" u="sng" dirty="0">
                <a:solidFill>
                  <a:srgbClr val="C00000"/>
                </a:solidFill>
              </a:rPr>
              <a:t>(</a:t>
            </a:r>
            <a:r>
              <a:rPr lang="en-US" sz="2400" dirty="0">
                <a:solidFill>
                  <a:srgbClr val="C00000"/>
                </a:solidFill>
              </a:rPr>
              <a:t>List of applications for connection terms ought to be published by Operators in their website, using the following template by 30/09/2022.</a:t>
            </a:r>
            <a:br>
              <a:rPr lang="en-US" sz="2400" dirty="0"/>
            </a:br>
            <a:r>
              <a:rPr lang="en-US" sz="2400" u="sng" dirty="0">
                <a:solidFill>
                  <a:srgbClr val="C00000"/>
                </a:solidFill>
              </a:rPr>
              <a:t>If not published, hearing process will be initiated towards imposition of fines)</a:t>
            </a:r>
            <a:endParaRPr lang="el-GR" sz="2400" u="sng" dirty="0">
              <a:solidFill>
                <a:srgbClr val="C00000"/>
              </a:solidFill>
            </a:endParaRPr>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16</a:t>
            </a:fld>
            <a:endParaRPr lang="el-GR"/>
          </a:p>
        </p:txBody>
      </p:sp>
      <p:pic>
        <p:nvPicPr>
          <p:cNvPr id="7" name="Picture 6">
            <a:extLst>
              <a:ext uri="{FF2B5EF4-FFF2-40B4-BE49-F238E27FC236}">
                <a16:creationId xmlns:a16="http://schemas.microsoft.com/office/drawing/2014/main" id="{9E280F8D-AC62-420B-8758-E1A17FC2FD1D}"/>
              </a:ext>
            </a:extLst>
          </p:cNvPr>
          <p:cNvPicPr>
            <a:picLocks noChangeAspect="1"/>
          </p:cNvPicPr>
          <p:nvPr/>
        </p:nvPicPr>
        <p:blipFill>
          <a:blip r:embed="rId2"/>
          <a:stretch>
            <a:fillRect/>
          </a:stretch>
        </p:blipFill>
        <p:spPr>
          <a:xfrm>
            <a:off x="1791100" y="2215487"/>
            <a:ext cx="10400899" cy="4545316"/>
          </a:xfrm>
          <a:prstGeom prst="rect">
            <a:avLst/>
          </a:prstGeom>
        </p:spPr>
      </p:pic>
    </p:spTree>
    <p:extLst>
      <p:ext uri="{BB962C8B-B14F-4D97-AF65-F5344CB8AC3E}">
        <p14:creationId xmlns:p14="http://schemas.microsoft.com/office/powerpoint/2010/main" val="33971409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1237130" y="3138311"/>
            <a:ext cx="10754260" cy="3451893"/>
          </a:xfrm>
        </p:spPr>
        <p:txBody>
          <a:bodyPr>
            <a:normAutofit/>
          </a:bodyPr>
          <a:lstStyle/>
          <a:p>
            <a:pPr marL="0" indent="0" algn="ctr">
              <a:buNone/>
            </a:pPr>
            <a:r>
              <a:rPr lang="en-US" sz="6600" dirty="0">
                <a:solidFill>
                  <a:srgbClr val="6C082E"/>
                </a:solidFill>
              </a:rPr>
              <a:t> Technical Requirements for Grid and Demand Connection</a:t>
            </a:r>
            <a:endParaRPr lang="el-GR" sz="66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17</a:t>
            </a:fld>
            <a:endParaRPr lang="el-GR"/>
          </a:p>
        </p:txBody>
      </p:sp>
      <p:sp>
        <p:nvSpPr>
          <p:cNvPr id="5" name="Οβάλ 4">
            <a:extLst>
              <a:ext uri="{FF2B5EF4-FFF2-40B4-BE49-F238E27FC236}">
                <a16:creationId xmlns:a16="http://schemas.microsoft.com/office/drawing/2014/main" id="{87CE2E51-E365-4135-B7FC-595D5CF8744C}"/>
              </a:ext>
            </a:extLst>
          </p:cNvPr>
          <p:cNvSpPr/>
          <p:nvPr/>
        </p:nvSpPr>
        <p:spPr>
          <a:xfrm>
            <a:off x="5558749" y="836712"/>
            <a:ext cx="2111022" cy="2088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solidFill>
                  <a:schemeClr val="bg1"/>
                </a:solidFill>
                <a:latin typeface="Arial" panose="020B0604020202020204" pitchFamily="34" charset="0"/>
                <a:cs typeface="Arial" panose="020B0604020202020204" pitchFamily="34" charset="0"/>
              </a:rPr>
              <a:t>4</a:t>
            </a:r>
            <a:endParaRPr lang="el-GR" sz="16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480204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618788" y="690880"/>
            <a:ext cx="11182065" cy="630806"/>
          </a:xfrm>
        </p:spPr>
        <p:txBody>
          <a:bodyPr/>
          <a:lstStyle/>
          <a:p>
            <a:r>
              <a:rPr lang="en-US" dirty="0"/>
              <a:t> Requirements for Grid and Demand Connection </a:t>
            </a:r>
            <a:r>
              <a:rPr lang="en-US" dirty="0">
                <a:solidFill>
                  <a:srgbClr val="002060"/>
                </a:solidFill>
                <a:latin typeface="Arial" panose="020B0604020202020204" pitchFamily="34" charset="0"/>
                <a:cs typeface="Arial" panose="020B0604020202020204" pitchFamily="34" charset="0"/>
              </a:rPr>
              <a:t>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18</a:t>
            </a:fld>
            <a:endParaRPr lang="el-GR"/>
          </a:p>
        </p:txBody>
      </p:sp>
      <p:sp>
        <p:nvSpPr>
          <p:cNvPr id="3" name="Rectangle 1">
            <a:extLst>
              <a:ext uri="{FF2B5EF4-FFF2-40B4-BE49-F238E27FC236}">
                <a16:creationId xmlns:a16="http://schemas.microsoft.com/office/drawing/2014/main" id="{60185A1B-9410-5620-0897-A9F1105C266F}"/>
              </a:ext>
            </a:extLst>
          </p:cNvPr>
          <p:cNvSpPr>
            <a:spLocks noChangeArrowheads="1"/>
          </p:cNvSpPr>
          <p:nvPr/>
        </p:nvSpPr>
        <p:spPr bwMode="auto">
          <a:xfrm>
            <a:off x="1259840" y="1536174"/>
            <a:ext cx="967232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el-GR" sz="2000" dirty="0">
                <a:solidFill>
                  <a:srgbClr val="404040"/>
                </a:solidFill>
                <a:latin typeface="EUAlbertina"/>
              </a:rPr>
              <a:t>The </a:t>
            </a:r>
            <a:r>
              <a:rPr lang="en-US" altLang="el-GR" sz="2000" b="1" dirty="0">
                <a:solidFill>
                  <a:srgbClr val="C00000"/>
                </a:solidFill>
                <a:latin typeface="EUAlbertina"/>
              </a:rPr>
              <a:t>technology neutrality </a:t>
            </a:r>
            <a:r>
              <a:rPr lang="en-US" altLang="el-GR" sz="2000" dirty="0">
                <a:solidFill>
                  <a:srgbClr val="404040"/>
                </a:solidFill>
                <a:latin typeface="EUAlbertina"/>
              </a:rPr>
              <a:t>in order to trigger competition among </a:t>
            </a:r>
            <a:r>
              <a:rPr lang="en-US" altLang="el-GR" sz="2000" u="sng" dirty="0">
                <a:solidFill>
                  <a:srgbClr val="404040"/>
                </a:solidFill>
                <a:latin typeface="EUAlbertina"/>
              </a:rPr>
              <a:t>storage technologies </a:t>
            </a:r>
            <a:r>
              <a:rPr lang="en-US" altLang="el-GR" sz="2000" dirty="0">
                <a:solidFill>
                  <a:srgbClr val="404040"/>
                </a:solidFill>
                <a:latin typeface="EUAlbertina"/>
              </a:rPr>
              <a:t>among </a:t>
            </a:r>
            <a:r>
              <a:rPr lang="en-US" altLang="el-GR" sz="2000" u="sng" dirty="0">
                <a:solidFill>
                  <a:srgbClr val="404040"/>
                </a:solidFill>
                <a:latin typeface="EUAlbertina"/>
              </a:rPr>
              <a:t>various applications </a:t>
            </a:r>
            <a:r>
              <a:rPr lang="en-US" altLang="el-GR" sz="2000" dirty="0">
                <a:solidFill>
                  <a:srgbClr val="404040"/>
                </a:solidFill>
                <a:latin typeface="EUAlbertina"/>
              </a:rPr>
              <a:t>and </a:t>
            </a:r>
            <a:r>
              <a:rPr lang="en-US" altLang="el-GR" sz="2000" u="sng" dirty="0">
                <a:solidFill>
                  <a:srgbClr val="404040"/>
                </a:solidFill>
                <a:latin typeface="EUAlbertina"/>
              </a:rPr>
              <a:t>scale</a:t>
            </a:r>
            <a:r>
              <a:rPr lang="en-US" altLang="el-GR" sz="2000" dirty="0">
                <a:solidFill>
                  <a:srgbClr val="404040"/>
                </a:solidFill>
                <a:latin typeface="EUAlbertina"/>
              </a:rPr>
              <a:t> thus enhancing innovation and reducing costs.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l-GR" sz="2000" dirty="0">
              <a:solidFill>
                <a:srgbClr val="404040"/>
              </a:solidFill>
              <a:latin typeface="EUAlbertina"/>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l-GR" sz="2000" dirty="0">
                <a:solidFill>
                  <a:srgbClr val="404040"/>
                </a:solidFill>
                <a:latin typeface="EUAlbertina"/>
              </a:rPr>
              <a:t>The </a:t>
            </a:r>
            <a:r>
              <a:rPr lang="en-US" altLang="el-GR" sz="2000" b="1" dirty="0">
                <a:solidFill>
                  <a:srgbClr val="404040"/>
                </a:solidFill>
                <a:latin typeface="EUAlbertina"/>
              </a:rPr>
              <a:t>revision of  </a:t>
            </a:r>
            <a:r>
              <a:rPr lang="en-US" altLang="el-GR" sz="2000" dirty="0">
                <a:solidFill>
                  <a:srgbClr val="404040"/>
                </a:solidFill>
                <a:latin typeface="EUAlbertina"/>
              </a:rPr>
              <a:t>requirements for grid connection of generators </a:t>
            </a:r>
            <a:r>
              <a:rPr lang="en-US" altLang="el-GR" sz="2000" b="1" dirty="0">
                <a:solidFill>
                  <a:srgbClr val="404040"/>
                </a:solidFill>
                <a:latin typeface="EUAlbertina"/>
              </a:rPr>
              <a:t>(</a:t>
            </a:r>
            <a:r>
              <a:rPr lang="en-US" altLang="el-GR" sz="2000" b="1" dirty="0" err="1">
                <a:solidFill>
                  <a:srgbClr val="404040"/>
                </a:solidFill>
                <a:latin typeface="EUAlbertina"/>
              </a:rPr>
              <a:t>RfG</a:t>
            </a:r>
            <a:r>
              <a:rPr lang="en-US" altLang="el-GR" sz="2000" b="1" dirty="0">
                <a:solidFill>
                  <a:srgbClr val="404040"/>
                </a:solidFill>
                <a:latin typeface="EUAlbertina"/>
              </a:rPr>
              <a:t>) </a:t>
            </a:r>
            <a:r>
              <a:rPr lang="en-US" altLang="el-GR" sz="2000" dirty="0">
                <a:solidFill>
                  <a:srgbClr val="404040"/>
                </a:solidFill>
                <a:latin typeface="EUAlbertina"/>
              </a:rPr>
              <a:t>and on demand connection (</a:t>
            </a:r>
            <a:r>
              <a:rPr lang="en-US" altLang="el-GR" sz="2000" b="1" dirty="0">
                <a:solidFill>
                  <a:srgbClr val="404040"/>
                </a:solidFill>
                <a:latin typeface="EUAlbertina"/>
              </a:rPr>
              <a:t>DCC</a:t>
            </a:r>
            <a:r>
              <a:rPr lang="en-US" altLang="el-GR" sz="2000" dirty="0">
                <a:solidFill>
                  <a:srgbClr val="404040"/>
                </a:solidFill>
                <a:latin typeface="EUAlbertina"/>
              </a:rPr>
              <a:t>) </a:t>
            </a:r>
            <a:r>
              <a:rPr lang="en-US" altLang="el-GR" sz="2000" b="1" dirty="0">
                <a:solidFill>
                  <a:srgbClr val="404040"/>
                </a:solidFill>
                <a:latin typeface="EUAlbertina"/>
              </a:rPr>
              <a:t>under development</a:t>
            </a:r>
            <a:r>
              <a:rPr lang="en-US" altLang="el-GR" sz="2000" dirty="0">
                <a:solidFill>
                  <a:srgbClr val="404040"/>
                </a:solidFill>
                <a:latin typeface="EUAlbertina"/>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l-GR" sz="2000" dirty="0">
              <a:solidFill>
                <a:srgbClr val="404040"/>
              </a:solidFill>
              <a:latin typeface="EUAlbertina"/>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l-GR" sz="2000" dirty="0">
                <a:solidFill>
                  <a:srgbClr val="404040"/>
                </a:solidFill>
                <a:latin typeface="EUAlbertina"/>
              </a:rPr>
              <a:t>Need for new technical requirements for storage because: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l-GR" sz="2000" b="1" dirty="0">
                <a:solidFill>
                  <a:srgbClr val="404040"/>
                </a:solidFill>
                <a:latin typeface="EUAlbertina"/>
              </a:rPr>
              <a:t>Storage</a:t>
            </a:r>
            <a:r>
              <a:rPr lang="en-US" altLang="el-GR" sz="2000" dirty="0">
                <a:solidFill>
                  <a:srgbClr val="404040"/>
                </a:solidFill>
                <a:latin typeface="EUAlbertina"/>
              </a:rPr>
              <a:t> units are connected to the grid through </a:t>
            </a:r>
            <a:r>
              <a:rPr lang="en-US" altLang="el-GR" sz="2000" b="1" dirty="0">
                <a:solidFill>
                  <a:srgbClr val="404040"/>
                </a:solidFill>
                <a:latin typeface="EUAlbertina"/>
              </a:rPr>
              <a:t>bidirectional converters, </a:t>
            </a:r>
            <a:r>
              <a:rPr lang="en-US" altLang="el-GR" sz="2000" dirty="0">
                <a:solidFill>
                  <a:srgbClr val="404040"/>
                </a:solidFill>
                <a:latin typeface="EUAlbertina"/>
              </a:rPr>
              <a:t>they shouldn’t be treated as single power generating units or demand facilities</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l-GR" sz="2000" b="1" dirty="0">
                <a:solidFill>
                  <a:srgbClr val="404040"/>
                </a:solidFill>
                <a:latin typeface="EUAlbertina"/>
              </a:rPr>
              <a:t> Storage </a:t>
            </a:r>
            <a:r>
              <a:rPr lang="en-US" altLang="el-GR" sz="2000" dirty="0">
                <a:solidFill>
                  <a:srgbClr val="404040"/>
                </a:solidFill>
                <a:latin typeface="EUAlbertina"/>
              </a:rPr>
              <a:t>facility’s </a:t>
            </a:r>
            <a:r>
              <a:rPr lang="en-US" altLang="el-GR" sz="2000" b="1" dirty="0">
                <a:solidFill>
                  <a:srgbClr val="404040"/>
                </a:solidFill>
                <a:latin typeface="EUAlbertina"/>
              </a:rPr>
              <a:t>configuration</a:t>
            </a:r>
            <a:r>
              <a:rPr lang="en-US" altLang="el-GR" sz="2000" dirty="0">
                <a:solidFill>
                  <a:srgbClr val="404040"/>
                </a:solidFill>
                <a:latin typeface="EUAlbertina"/>
              </a:rPr>
              <a:t> limitations (e.g., </a:t>
            </a:r>
            <a:r>
              <a:rPr lang="en-US" altLang="el-GR" sz="2000" b="1" dirty="0">
                <a:solidFill>
                  <a:srgbClr val="404040"/>
                </a:solidFill>
                <a:latin typeface="EUAlbertina"/>
              </a:rPr>
              <a:t>standalone or hybrid sites</a:t>
            </a:r>
            <a:r>
              <a:rPr lang="en-US" altLang="el-GR" sz="2000" dirty="0">
                <a:solidFill>
                  <a:srgbClr val="404040"/>
                </a:solidFill>
                <a:latin typeface="EUAlbertina"/>
              </a:rPr>
              <a:t>) or</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l-GR" sz="2000" dirty="0">
                <a:solidFill>
                  <a:srgbClr val="404040"/>
                </a:solidFill>
                <a:latin typeface="EUAlbertina"/>
              </a:rPr>
              <a:t> other specifications for </a:t>
            </a:r>
            <a:r>
              <a:rPr lang="en-US" altLang="el-GR" sz="2000" b="1" dirty="0">
                <a:solidFill>
                  <a:srgbClr val="404040"/>
                </a:solidFill>
                <a:latin typeface="EUAlbertina"/>
              </a:rPr>
              <a:t>synchronous or asynchronous operation when </a:t>
            </a:r>
            <a:r>
              <a:rPr lang="en-US" altLang="el-GR" sz="2000" dirty="0">
                <a:solidFill>
                  <a:srgbClr val="404040"/>
                </a:solidFill>
                <a:latin typeface="EUAlbertina"/>
              </a:rPr>
              <a:t>connected to the grid.        </a:t>
            </a:r>
          </a:p>
        </p:txBody>
      </p:sp>
    </p:spTree>
    <p:extLst>
      <p:ext uri="{BB962C8B-B14F-4D97-AF65-F5344CB8AC3E}">
        <p14:creationId xmlns:p14="http://schemas.microsoft.com/office/powerpoint/2010/main" val="32308612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1125370" y="2896411"/>
            <a:ext cx="10754260" cy="3451893"/>
          </a:xfrm>
        </p:spPr>
        <p:txBody>
          <a:bodyPr>
            <a:normAutofit/>
          </a:bodyPr>
          <a:lstStyle/>
          <a:p>
            <a:pPr marL="0" indent="0" algn="ctr">
              <a:buNone/>
            </a:pPr>
            <a:r>
              <a:rPr lang="en-US" sz="6600" dirty="0">
                <a:solidFill>
                  <a:srgbClr val="6C082E"/>
                </a:solidFill>
              </a:rPr>
              <a:t>System Operation Requirements</a:t>
            </a:r>
            <a:endParaRPr lang="el-GR" sz="66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19</a:t>
            </a:fld>
            <a:endParaRPr lang="el-GR"/>
          </a:p>
        </p:txBody>
      </p:sp>
      <p:sp>
        <p:nvSpPr>
          <p:cNvPr id="5" name="Οβάλ 4">
            <a:extLst>
              <a:ext uri="{FF2B5EF4-FFF2-40B4-BE49-F238E27FC236}">
                <a16:creationId xmlns:a16="http://schemas.microsoft.com/office/drawing/2014/main" id="{87CE2E51-E365-4135-B7FC-595D5CF8744C}"/>
              </a:ext>
            </a:extLst>
          </p:cNvPr>
          <p:cNvSpPr/>
          <p:nvPr/>
        </p:nvSpPr>
        <p:spPr>
          <a:xfrm>
            <a:off x="5446989" y="684312"/>
            <a:ext cx="2111022" cy="2088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solidFill>
                  <a:schemeClr val="bg1"/>
                </a:solidFill>
                <a:latin typeface="Arial" panose="020B0604020202020204" pitchFamily="34" charset="0"/>
                <a:cs typeface="Arial" panose="020B0604020202020204" pitchFamily="34" charset="0"/>
              </a:rPr>
              <a:t>5</a:t>
            </a:r>
            <a:endParaRPr lang="el-GR" sz="16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171555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535144" y="479779"/>
            <a:ext cx="11527366" cy="1460782"/>
          </a:xfrm>
        </p:spPr>
        <p:txBody>
          <a:bodyPr>
            <a:normAutofit/>
          </a:bodyPr>
          <a:lstStyle/>
          <a:p>
            <a:pPr marL="0" indent="0" algn="ctr">
              <a:buNone/>
            </a:pPr>
            <a:r>
              <a:rPr lang="en-US" sz="6000" dirty="0">
                <a:solidFill>
                  <a:srgbClr val="6C082E"/>
                </a:solidFill>
              </a:rPr>
              <a:t> Contents</a:t>
            </a:r>
            <a:endParaRPr lang="el-GR" sz="48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2</a:t>
            </a:fld>
            <a:endParaRPr lang="el-GR"/>
          </a:p>
        </p:txBody>
      </p:sp>
      <p:sp>
        <p:nvSpPr>
          <p:cNvPr id="2" name="Θέση περιεχομένου 2">
            <a:extLst>
              <a:ext uri="{FF2B5EF4-FFF2-40B4-BE49-F238E27FC236}">
                <a16:creationId xmlns:a16="http://schemas.microsoft.com/office/drawing/2014/main" id="{683C5115-3551-8EF4-6D4D-CF3FA6BE3600}"/>
              </a:ext>
            </a:extLst>
          </p:cNvPr>
          <p:cNvSpPr txBox="1">
            <a:spLocks/>
          </p:cNvSpPr>
          <p:nvPr/>
        </p:nvSpPr>
        <p:spPr>
          <a:xfrm>
            <a:off x="1484310" y="1940561"/>
            <a:ext cx="9546780" cy="3850639"/>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nSpc>
                <a:spcPct val="90000"/>
              </a:lnSpc>
              <a:buFont typeface="Arial"/>
              <a:buNone/>
            </a:pPr>
            <a:endParaRPr lang="en-US" sz="2000" b="1" dirty="0">
              <a:latin typeface="Arial" panose="020B0604020202020204" pitchFamily="34" charset="0"/>
              <a:cs typeface="Arial" panose="020B0604020202020204" pitchFamily="34" charset="0"/>
            </a:endParaRPr>
          </a:p>
          <a:p>
            <a:pPr marL="0" indent="0">
              <a:lnSpc>
                <a:spcPct val="90000"/>
              </a:lnSpc>
              <a:buFont typeface="Arial"/>
              <a:buNone/>
            </a:pPr>
            <a:r>
              <a:rPr lang="en-US" sz="2000" b="1" dirty="0">
                <a:latin typeface="Arial" panose="020B0604020202020204" pitchFamily="34" charset="0"/>
                <a:cs typeface="Arial" panose="020B0604020202020204" pitchFamily="34" charset="0"/>
              </a:rPr>
              <a:t>1. Transposition of the Electricity Directive (EU) 2019/944 to the Greek Law</a:t>
            </a:r>
          </a:p>
          <a:p>
            <a:pPr lvl="1">
              <a:lnSpc>
                <a:spcPct val="90000"/>
              </a:lnSpc>
            </a:pPr>
            <a:r>
              <a:rPr lang="en-US" sz="1800" b="1" dirty="0">
                <a:latin typeface="Arial" panose="020B0604020202020204" pitchFamily="34" charset="0"/>
                <a:cs typeface="Arial" panose="020B0604020202020204" pitchFamily="34" charset="0"/>
              </a:rPr>
              <a:t>Definitions</a:t>
            </a:r>
          </a:p>
          <a:p>
            <a:pPr lvl="1">
              <a:lnSpc>
                <a:spcPct val="90000"/>
              </a:lnSpc>
            </a:pPr>
            <a:r>
              <a:rPr lang="en-US" sz="1800" b="1" dirty="0">
                <a:latin typeface="Arial" panose="020B0604020202020204" pitchFamily="34" charset="0"/>
                <a:cs typeface="Arial" panose="020B0604020202020204" pitchFamily="34" charset="0"/>
              </a:rPr>
              <a:t>Ownership of Electricity Storage Facilities</a:t>
            </a:r>
            <a:r>
              <a:rPr lang="en-US" sz="1100" dirty="0">
                <a:latin typeface="Arial" panose="020B0604020202020204" pitchFamily="34" charset="0"/>
                <a:cs typeface="Arial" panose="020B0604020202020204" pitchFamily="34" charset="0"/>
              </a:rPr>
              <a:t>	</a:t>
            </a:r>
          </a:p>
          <a:p>
            <a:pPr marL="0" indent="0">
              <a:lnSpc>
                <a:spcPct val="90000"/>
              </a:lnSpc>
              <a:buFont typeface="Arial"/>
              <a:buNone/>
            </a:pPr>
            <a:r>
              <a:rPr lang="en-US" sz="2000" b="1" dirty="0">
                <a:latin typeface="Arial" panose="020B0604020202020204" pitchFamily="34" charset="0"/>
                <a:cs typeface="Arial" panose="020B0604020202020204" pitchFamily="34" charset="0"/>
              </a:rPr>
              <a:t>2. New Electricity Storage Licensing Procedure</a:t>
            </a:r>
          </a:p>
          <a:p>
            <a:pPr marL="0" indent="0">
              <a:lnSpc>
                <a:spcPct val="90000"/>
              </a:lnSpc>
              <a:buFont typeface="Arial"/>
              <a:buNone/>
            </a:pPr>
            <a:r>
              <a:rPr lang="en-US" sz="2000" b="1" dirty="0">
                <a:latin typeface="Arial" panose="020B0604020202020204" pitchFamily="34" charset="0"/>
                <a:cs typeface="Arial" panose="020B0604020202020204" pitchFamily="34" charset="0"/>
              </a:rPr>
              <a:t>3. Connection to the Grid Priority</a:t>
            </a:r>
          </a:p>
          <a:p>
            <a:pPr marL="0" indent="0">
              <a:lnSpc>
                <a:spcPct val="90000"/>
              </a:lnSpc>
              <a:buFont typeface="Arial"/>
              <a:buNone/>
            </a:pPr>
            <a:r>
              <a:rPr lang="en-US" sz="2000" b="1" dirty="0">
                <a:latin typeface="Arial" panose="020B0604020202020204" pitchFamily="34" charset="0"/>
                <a:cs typeface="Arial" panose="020B0604020202020204" pitchFamily="34" charset="0"/>
              </a:rPr>
              <a:t>4. Requirements for Grid and Demand Connection</a:t>
            </a:r>
          </a:p>
          <a:p>
            <a:pPr marL="0" indent="0">
              <a:lnSpc>
                <a:spcPct val="90000"/>
              </a:lnSpc>
              <a:buFont typeface="Arial"/>
              <a:buNone/>
            </a:pPr>
            <a:r>
              <a:rPr lang="en-US" sz="2000" b="1" dirty="0">
                <a:latin typeface="Arial" panose="020B0604020202020204" pitchFamily="34" charset="0"/>
                <a:cs typeface="Arial" panose="020B0604020202020204" pitchFamily="34" charset="0"/>
              </a:rPr>
              <a:t>5. System Operation Requirements</a:t>
            </a:r>
          </a:p>
          <a:p>
            <a:pPr marL="0" indent="0">
              <a:lnSpc>
                <a:spcPct val="90000"/>
              </a:lnSpc>
              <a:buFont typeface="Arial"/>
              <a:buNone/>
            </a:pPr>
            <a:r>
              <a:rPr lang="en-US" sz="2000" b="1" dirty="0">
                <a:latin typeface="Arial" panose="020B0604020202020204" pitchFamily="34" charset="0"/>
                <a:cs typeface="Arial" panose="020B0604020202020204" pitchFamily="34" charset="0"/>
              </a:rPr>
              <a:t>6. Funding Initiatives</a:t>
            </a:r>
            <a:endParaRPr lang="el-GR" sz="2000" b="1" dirty="0">
              <a:latin typeface="Arial" panose="020B0604020202020204" pitchFamily="34" charset="0"/>
              <a:cs typeface="Arial" panose="020B0604020202020204" pitchFamily="34" charset="0"/>
            </a:endParaRPr>
          </a:p>
          <a:p>
            <a:pPr marL="0" indent="0">
              <a:lnSpc>
                <a:spcPct val="90000"/>
              </a:lnSpc>
              <a:buFont typeface="Arial"/>
              <a:buNone/>
            </a:pPr>
            <a:endParaRPr lang="en-US" sz="2000" b="1" dirty="0">
              <a:latin typeface="Arial" panose="020B0604020202020204" pitchFamily="34" charset="0"/>
              <a:cs typeface="Arial" panose="020B0604020202020204" pitchFamily="34" charset="0"/>
            </a:endParaRPr>
          </a:p>
          <a:p>
            <a:pPr marL="0" indent="0">
              <a:lnSpc>
                <a:spcPct val="90000"/>
              </a:lnSpc>
              <a:buFont typeface="Arial"/>
              <a:buNone/>
            </a:pPr>
            <a:endParaRPr lang="en-US" sz="2000" b="1" dirty="0">
              <a:latin typeface="Arial" panose="020B0604020202020204" pitchFamily="34" charset="0"/>
              <a:cs typeface="Arial" panose="020B0604020202020204" pitchFamily="34" charset="0"/>
            </a:endParaRPr>
          </a:p>
          <a:p>
            <a:pPr marL="0" indent="0">
              <a:lnSpc>
                <a:spcPct val="90000"/>
              </a:lnSpc>
              <a:buFont typeface="Arial"/>
              <a:buNone/>
            </a:pPr>
            <a:endParaRPr lang="en-US" sz="1500" b="1" dirty="0">
              <a:latin typeface="Arial" panose="020B0604020202020204" pitchFamily="34" charset="0"/>
              <a:cs typeface="Arial" panose="020B0604020202020204" pitchFamily="34" charset="0"/>
            </a:endParaRPr>
          </a:p>
          <a:p>
            <a:pPr>
              <a:lnSpc>
                <a:spcPct val="90000"/>
              </a:lnSpc>
            </a:pPr>
            <a:endParaRPr lang="el-G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08035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007175" y="451303"/>
            <a:ext cx="11182065" cy="1127760"/>
          </a:xfrm>
        </p:spPr>
        <p:txBody>
          <a:bodyPr/>
          <a:lstStyle/>
          <a:p>
            <a:r>
              <a:rPr lang="en-US" dirty="0"/>
              <a:t> Energy Availability Requirement (EAR) for FCR service </a:t>
            </a:r>
            <a:r>
              <a:rPr lang="en-US" dirty="0">
                <a:solidFill>
                  <a:srgbClr val="002060"/>
                </a:solidFill>
                <a:latin typeface="Arial" panose="020B0604020202020204" pitchFamily="34" charset="0"/>
                <a:cs typeface="Arial" panose="020B0604020202020204" pitchFamily="34" charset="0"/>
              </a:rPr>
              <a:t> </a:t>
            </a: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20</a:t>
            </a:fld>
            <a:endParaRPr lang="el-GR"/>
          </a:p>
        </p:txBody>
      </p:sp>
      <p:sp>
        <p:nvSpPr>
          <p:cNvPr id="5" name="Θέση περιεχομένου 4">
            <a:extLst>
              <a:ext uri="{FF2B5EF4-FFF2-40B4-BE49-F238E27FC236}">
                <a16:creationId xmlns:a16="http://schemas.microsoft.com/office/drawing/2014/main" id="{87564B5F-4A35-68F3-EB91-76C539DA6B72}"/>
              </a:ext>
            </a:extLst>
          </p:cNvPr>
          <p:cNvSpPr txBox="1">
            <a:spLocks noGrp="1"/>
          </p:cNvSpPr>
          <p:nvPr>
            <p:ph idx="1"/>
          </p:nvPr>
        </p:nvSpPr>
        <p:spPr>
          <a:xfrm>
            <a:off x="1478020" y="1753902"/>
            <a:ext cx="10713979" cy="3724096"/>
          </a:xfrm>
          <a:prstGeom prst="rect">
            <a:avLst/>
          </a:prstGeom>
          <a:noFill/>
        </p:spPr>
        <p:txBody>
          <a:bodyPr wrap="square">
            <a:spAutoFit/>
          </a:bodyPr>
          <a:lstStyle/>
          <a:p>
            <a:pPr marL="0" indent="0" algn="just">
              <a:buNone/>
            </a:pPr>
            <a:r>
              <a:rPr lang="en-US" sz="2000" b="0" i="0" u="none" strike="noStrike" baseline="0" dirty="0">
                <a:solidFill>
                  <a:srgbClr val="404040"/>
                </a:solidFill>
                <a:latin typeface="EUAlbertina"/>
              </a:rPr>
              <a:t>ENTSOE has expressed its wish to </a:t>
            </a:r>
            <a:r>
              <a:rPr lang="en-US" sz="2000" b="1" i="0" u="none" strike="noStrike" baseline="0" dirty="0">
                <a:solidFill>
                  <a:srgbClr val="C00000"/>
                </a:solidFill>
                <a:latin typeface="EUAlbertina"/>
              </a:rPr>
              <a:t>harmonize the duration of the EAR to either 15 min or 30 min</a:t>
            </a:r>
            <a:r>
              <a:rPr lang="en-US" sz="2000" b="0" i="0" u="none" strike="noStrike" baseline="0" dirty="0">
                <a:solidFill>
                  <a:srgbClr val="404040"/>
                </a:solidFill>
                <a:latin typeface="EUAlbertina"/>
              </a:rPr>
              <a:t>, which has resulted in a high regulatory risk for batteries. </a:t>
            </a:r>
          </a:p>
          <a:p>
            <a:pPr marL="0" indent="0" algn="just">
              <a:buNone/>
            </a:pPr>
            <a:r>
              <a:rPr lang="en-US" sz="2000" dirty="0">
                <a:solidFill>
                  <a:srgbClr val="404040"/>
                </a:solidFill>
                <a:latin typeface="EUAlbertina"/>
              </a:rPr>
              <a:t>For a </a:t>
            </a:r>
            <a:r>
              <a:rPr lang="en-US" sz="2000" b="1" dirty="0">
                <a:solidFill>
                  <a:srgbClr val="404040"/>
                </a:solidFill>
                <a:latin typeface="EUAlbertina"/>
              </a:rPr>
              <a:t>15 min EAR</a:t>
            </a:r>
            <a:r>
              <a:rPr lang="en-US" sz="2000" dirty="0">
                <a:solidFill>
                  <a:srgbClr val="404040"/>
                </a:solidFill>
                <a:latin typeface="EUAlbertina"/>
              </a:rPr>
              <a:t>, the </a:t>
            </a:r>
            <a:r>
              <a:rPr lang="en-US" sz="2000" u="sng" dirty="0">
                <a:solidFill>
                  <a:srgbClr val="404040"/>
                </a:solidFill>
                <a:latin typeface="EUAlbertina"/>
              </a:rPr>
              <a:t>needed battery sizing </a:t>
            </a:r>
            <a:r>
              <a:rPr lang="en-US" sz="2000" dirty="0">
                <a:solidFill>
                  <a:srgbClr val="404040"/>
                </a:solidFill>
                <a:latin typeface="EUAlbertina"/>
              </a:rPr>
              <a:t>is of </a:t>
            </a:r>
            <a:r>
              <a:rPr lang="en-US" sz="2000" b="1" dirty="0">
                <a:solidFill>
                  <a:srgbClr val="404040"/>
                </a:solidFill>
                <a:latin typeface="EUAlbertina"/>
              </a:rPr>
              <a:t>less than 1 hour </a:t>
            </a:r>
            <a:r>
              <a:rPr lang="en-US" sz="2000" dirty="0">
                <a:solidFill>
                  <a:srgbClr val="404040"/>
                </a:solidFill>
                <a:latin typeface="EUAlbertina"/>
              </a:rPr>
              <a:t>whereas for </a:t>
            </a:r>
            <a:r>
              <a:rPr lang="en-US" sz="2000" b="1" dirty="0">
                <a:solidFill>
                  <a:srgbClr val="404040"/>
                </a:solidFill>
                <a:latin typeface="EUAlbertina"/>
              </a:rPr>
              <a:t>a 30 min EAR </a:t>
            </a:r>
            <a:r>
              <a:rPr lang="en-US" sz="2000" dirty="0">
                <a:solidFill>
                  <a:srgbClr val="404040"/>
                </a:solidFill>
                <a:latin typeface="EUAlbertina"/>
              </a:rPr>
              <a:t>it is closer to </a:t>
            </a:r>
            <a:r>
              <a:rPr lang="en-US" sz="2000" b="1" dirty="0">
                <a:solidFill>
                  <a:srgbClr val="404040"/>
                </a:solidFill>
                <a:latin typeface="EUAlbertina"/>
              </a:rPr>
              <a:t>1 hour and a half. </a:t>
            </a:r>
          </a:p>
          <a:p>
            <a:pPr marL="0" indent="0" algn="just">
              <a:buNone/>
            </a:pPr>
            <a:r>
              <a:rPr lang="en-US" sz="2000" b="0" i="0" u="sng" strike="noStrike" baseline="0" dirty="0">
                <a:solidFill>
                  <a:srgbClr val="404040"/>
                </a:solidFill>
                <a:latin typeface="EUAlbertina"/>
              </a:rPr>
              <a:t>ENTSOE proposes </a:t>
            </a:r>
            <a:r>
              <a:rPr lang="en-US" sz="2000" b="1" i="0" u="none" strike="noStrike" baseline="0" dirty="0">
                <a:solidFill>
                  <a:srgbClr val="404040"/>
                </a:solidFill>
                <a:latin typeface="EUAlbertina"/>
              </a:rPr>
              <a:t>a </a:t>
            </a:r>
            <a:r>
              <a:rPr lang="en-US" sz="2000" b="1" i="0" u="none" strike="noStrike" baseline="0" dirty="0">
                <a:solidFill>
                  <a:schemeClr val="bg2">
                    <a:lumMod val="10000"/>
                  </a:schemeClr>
                </a:solidFill>
                <a:latin typeface="EUAlbertina"/>
              </a:rPr>
              <a:t>30 min EAR for batteries already built</a:t>
            </a:r>
            <a:r>
              <a:rPr lang="en-US" sz="2000" b="0" i="0" u="none" strike="noStrike" baseline="0" dirty="0">
                <a:solidFill>
                  <a:srgbClr val="404040"/>
                </a:solidFill>
                <a:latin typeface="EUAlbertina"/>
              </a:rPr>
              <a:t>, a </a:t>
            </a:r>
            <a:r>
              <a:rPr lang="en-US" sz="2000" b="1" i="0" u="sng" strike="noStrike" baseline="0" dirty="0">
                <a:solidFill>
                  <a:srgbClr val="404040"/>
                </a:solidFill>
                <a:latin typeface="EUAlbertina"/>
              </a:rPr>
              <a:t>1.5 h battery </a:t>
            </a:r>
            <a:r>
              <a:rPr lang="en-US" sz="2000" dirty="0">
                <a:solidFill>
                  <a:srgbClr val="404040"/>
                </a:solidFill>
                <a:latin typeface="EUAlbertina"/>
              </a:rPr>
              <a:t>will be</a:t>
            </a:r>
            <a:r>
              <a:rPr lang="en-US" sz="2000" b="0" i="0" strike="noStrike" baseline="0" dirty="0">
                <a:solidFill>
                  <a:srgbClr val="404040"/>
                </a:solidFill>
                <a:latin typeface="EUAlbertina"/>
              </a:rPr>
              <a:t> necessary to provide the</a:t>
            </a:r>
            <a:r>
              <a:rPr lang="en-US" sz="2000" b="0" i="0" u="sng" strike="noStrike" baseline="0" dirty="0">
                <a:solidFill>
                  <a:srgbClr val="404040"/>
                </a:solidFill>
                <a:latin typeface="EUAlbertina"/>
              </a:rPr>
              <a:t> </a:t>
            </a:r>
            <a:r>
              <a:rPr lang="en-US" sz="2000" b="1" i="0" u="sng" strike="noStrike" baseline="0" dirty="0">
                <a:solidFill>
                  <a:srgbClr val="404040"/>
                </a:solidFill>
                <a:latin typeface="EUAlbertina"/>
              </a:rPr>
              <a:t>FCR service</a:t>
            </a:r>
            <a:r>
              <a:rPr lang="en-US" sz="2000" b="0" i="0" u="none" strike="noStrike" baseline="0" dirty="0">
                <a:solidFill>
                  <a:srgbClr val="404040"/>
                </a:solidFill>
                <a:latin typeface="EUAlbertina"/>
              </a:rPr>
              <a:t>. </a:t>
            </a:r>
          </a:p>
          <a:p>
            <a:pPr marL="0" indent="0" algn="just">
              <a:buNone/>
            </a:pPr>
            <a:r>
              <a:rPr lang="en-US" sz="2000" b="0" i="0" u="none" strike="noStrike" baseline="0" dirty="0">
                <a:solidFill>
                  <a:srgbClr val="404040"/>
                </a:solidFill>
                <a:latin typeface="EUAlbertina"/>
              </a:rPr>
              <a:t>Thus, in </a:t>
            </a:r>
            <a:r>
              <a:rPr lang="en-US" sz="2000" b="0" i="0" u="sng" strike="noStrike" baseline="0" dirty="0">
                <a:solidFill>
                  <a:srgbClr val="404040"/>
                </a:solidFill>
                <a:latin typeface="EUAlbertina"/>
              </a:rPr>
              <a:t>an already installed batteries </a:t>
            </a:r>
            <a:r>
              <a:rPr lang="en-US" sz="2000" b="0" i="0" u="none" strike="noStrike" baseline="0" dirty="0">
                <a:solidFill>
                  <a:srgbClr val="404040"/>
                </a:solidFill>
                <a:latin typeface="EUAlbertina"/>
              </a:rPr>
              <a:t>facility of 10 MW and less than one hour, the decision could lead to a </a:t>
            </a:r>
            <a:r>
              <a:rPr lang="en-US" sz="2000" b="1" i="0" u="none" strike="noStrike" baseline="0" dirty="0">
                <a:solidFill>
                  <a:srgbClr val="404040"/>
                </a:solidFill>
                <a:latin typeface="EUAlbertina"/>
              </a:rPr>
              <a:t>40% revenue decrease </a:t>
            </a:r>
            <a:r>
              <a:rPr lang="en-US" sz="2000" b="0" i="0" u="none" strike="noStrike" baseline="0" dirty="0">
                <a:solidFill>
                  <a:srgbClr val="404040"/>
                </a:solidFill>
                <a:latin typeface="EUAlbertina"/>
              </a:rPr>
              <a:t>as the asset would only be able to prequalify 6 MW of FCR instead of the initial 10 MW. </a:t>
            </a:r>
            <a:r>
              <a:rPr lang="en-US" sz="2000" dirty="0">
                <a:solidFill>
                  <a:srgbClr val="404040"/>
                </a:solidFill>
                <a:latin typeface="EUAlbertina"/>
              </a:rPr>
              <a:t>[The batteries designed with </a:t>
            </a:r>
            <a:r>
              <a:rPr lang="en-US" sz="1800" b="0" i="0" u="none" strike="noStrike" baseline="0" dirty="0">
                <a:solidFill>
                  <a:srgbClr val="404040"/>
                </a:solidFill>
                <a:latin typeface="Calibri" panose="020F0502020204030204" pitchFamily="34" charset="0"/>
              </a:rPr>
              <a:t>15-minute discharge duration] </a:t>
            </a:r>
            <a:endParaRPr lang="en-US" sz="2000" b="0" i="0" u="none" strike="noStrike" baseline="0" dirty="0">
              <a:solidFill>
                <a:srgbClr val="404040"/>
              </a:solidFill>
              <a:latin typeface="EUAlbertina"/>
            </a:endParaRPr>
          </a:p>
          <a:p>
            <a:pPr marL="0" indent="0" algn="just">
              <a:buNone/>
            </a:pPr>
            <a:r>
              <a:rPr lang="en-US" sz="2000" b="1" dirty="0">
                <a:solidFill>
                  <a:srgbClr val="C00000"/>
                </a:solidFill>
                <a:latin typeface="EUAlbertina"/>
              </a:rPr>
              <a:t>ACER</a:t>
            </a:r>
            <a:r>
              <a:rPr lang="en-US" sz="2000" dirty="0">
                <a:solidFill>
                  <a:srgbClr val="404040"/>
                </a:solidFill>
                <a:latin typeface="EUAlbertina"/>
              </a:rPr>
              <a:t> (working closely with the NRAs) is expected to issue a </a:t>
            </a:r>
            <a:r>
              <a:rPr lang="en-US" sz="2000" b="1" dirty="0">
                <a:solidFill>
                  <a:srgbClr val="C00000"/>
                </a:solidFill>
                <a:latin typeface="EUAlbertina"/>
              </a:rPr>
              <a:t>decision by the end of 2022</a:t>
            </a:r>
            <a:r>
              <a:rPr lang="en-US" sz="2000" dirty="0">
                <a:solidFill>
                  <a:srgbClr val="404040"/>
                </a:solidFill>
                <a:latin typeface="EUAlbertina"/>
              </a:rPr>
              <a:t>.</a:t>
            </a:r>
            <a:endParaRPr lang="en-US" sz="2000" dirty="0">
              <a:solidFill>
                <a:srgbClr val="000000"/>
              </a:solidFill>
              <a:latin typeface="EUAlbertina"/>
            </a:endParaRPr>
          </a:p>
        </p:txBody>
      </p:sp>
    </p:spTree>
    <p:extLst>
      <p:ext uri="{BB962C8B-B14F-4D97-AF65-F5344CB8AC3E}">
        <p14:creationId xmlns:p14="http://schemas.microsoft.com/office/powerpoint/2010/main" val="7837361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1125370" y="2896411"/>
            <a:ext cx="10754260" cy="3451893"/>
          </a:xfrm>
        </p:spPr>
        <p:txBody>
          <a:bodyPr>
            <a:normAutofit/>
          </a:bodyPr>
          <a:lstStyle/>
          <a:p>
            <a:pPr marL="0" indent="0" algn="ctr">
              <a:buNone/>
            </a:pPr>
            <a:r>
              <a:rPr lang="en-US" sz="6600" dirty="0">
                <a:solidFill>
                  <a:srgbClr val="6C082E"/>
                </a:solidFill>
              </a:rPr>
              <a:t>Funding Initiatives</a:t>
            </a:r>
            <a:endParaRPr lang="el-GR" sz="66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21</a:t>
            </a:fld>
            <a:endParaRPr lang="el-GR"/>
          </a:p>
        </p:txBody>
      </p:sp>
      <p:sp>
        <p:nvSpPr>
          <p:cNvPr id="5" name="Οβάλ 4">
            <a:extLst>
              <a:ext uri="{FF2B5EF4-FFF2-40B4-BE49-F238E27FC236}">
                <a16:creationId xmlns:a16="http://schemas.microsoft.com/office/drawing/2014/main" id="{87CE2E51-E365-4135-B7FC-595D5CF8744C}"/>
              </a:ext>
            </a:extLst>
          </p:cNvPr>
          <p:cNvSpPr/>
          <p:nvPr/>
        </p:nvSpPr>
        <p:spPr>
          <a:xfrm>
            <a:off x="5446989" y="684312"/>
            <a:ext cx="2111022" cy="2088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solidFill>
                  <a:schemeClr val="bg1"/>
                </a:solidFill>
                <a:latin typeface="Arial" panose="020B0604020202020204" pitchFamily="34" charset="0"/>
                <a:cs typeface="Arial" panose="020B0604020202020204" pitchFamily="34" charset="0"/>
              </a:rPr>
              <a:t>6</a:t>
            </a:r>
            <a:endParaRPr lang="el-GR" sz="16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047429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009935" y="690880"/>
            <a:ext cx="11182065" cy="630806"/>
          </a:xfrm>
        </p:spPr>
        <p:txBody>
          <a:bodyPr/>
          <a:lstStyle/>
          <a:p>
            <a:r>
              <a:rPr lang="en-US" dirty="0"/>
              <a:t> Funding Initiative for Grid Connected Electricity Storage </a:t>
            </a:r>
            <a:r>
              <a:rPr lang="en-US" dirty="0">
                <a:solidFill>
                  <a:srgbClr val="002060"/>
                </a:solidFill>
                <a:latin typeface="Arial" panose="020B0604020202020204" pitchFamily="34" charset="0"/>
                <a:cs typeface="Arial" panose="020B0604020202020204" pitchFamily="34" charset="0"/>
              </a:rPr>
              <a:t>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22</a:t>
            </a:fld>
            <a:endParaRPr lang="el-GR"/>
          </a:p>
        </p:txBody>
      </p:sp>
      <p:sp>
        <p:nvSpPr>
          <p:cNvPr id="5" name="Θέση περιεχομένου 4">
            <a:extLst>
              <a:ext uri="{FF2B5EF4-FFF2-40B4-BE49-F238E27FC236}">
                <a16:creationId xmlns:a16="http://schemas.microsoft.com/office/drawing/2014/main" id="{87564B5F-4A35-68F3-EB91-76C539DA6B72}"/>
              </a:ext>
            </a:extLst>
          </p:cNvPr>
          <p:cNvSpPr txBox="1">
            <a:spLocks noGrp="1"/>
          </p:cNvSpPr>
          <p:nvPr>
            <p:ph idx="1"/>
          </p:nvPr>
        </p:nvSpPr>
        <p:spPr>
          <a:xfrm>
            <a:off x="1599940" y="1302244"/>
            <a:ext cx="10592059" cy="4955203"/>
          </a:xfrm>
          <a:prstGeom prst="rect">
            <a:avLst/>
          </a:prstGeom>
          <a:noFill/>
        </p:spPr>
        <p:txBody>
          <a:bodyPr wrap="square">
            <a:spAutoFit/>
          </a:bodyPr>
          <a:lstStyle/>
          <a:p>
            <a:pPr marL="0" indent="0" algn="just">
              <a:buNone/>
            </a:pPr>
            <a:r>
              <a:rPr lang="en-US" sz="2000" b="0" i="0" u="none" strike="noStrike" baseline="0" dirty="0">
                <a:solidFill>
                  <a:srgbClr val="404040"/>
                </a:solidFill>
                <a:latin typeface="EUAlbertina"/>
              </a:rPr>
              <a:t>The European Commission has approved the </a:t>
            </a:r>
            <a:r>
              <a:rPr lang="en-US" sz="2000" b="1" i="0" u="none" strike="noStrike" baseline="0" dirty="0">
                <a:solidFill>
                  <a:srgbClr val="C00000"/>
                </a:solidFill>
                <a:latin typeface="EUAlbertina"/>
              </a:rPr>
              <a:t>Greek state's funding initiative </a:t>
            </a:r>
            <a:r>
              <a:rPr lang="en-US" sz="2000" b="0" i="0" u="none" strike="noStrike" baseline="0" dirty="0">
                <a:solidFill>
                  <a:srgbClr val="404040"/>
                </a:solidFill>
                <a:latin typeface="EUAlbertina"/>
              </a:rPr>
              <a:t>for </a:t>
            </a:r>
            <a:r>
              <a:rPr lang="en-US" sz="2000" b="1" i="0" u="none" strike="noStrike" baseline="0" dirty="0">
                <a:solidFill>
                  <a:srgbClr val="C00000"/>
                </a:solidFill>
                <a:latin typeface="EUAlbertina"/>
              </a:rPr>
              <a:t>900 MW </a:t>
            </a:r>
            <a:r>
              <a:rPr lang="en-US" sz="2000" b="0" i="0" u="none" strike="noStrike" baseline="0" dirty="0">
                <a:solidFill>
                  <a:srgbClr val="C00000"/>
                </a:solidFill>
                <a:latin typeface="EUAlbertina"/>
              </a:rPr>
              <a:t>of energy storage</a:t>
            </a:r>
            <a:r>
              <a:rPr lang="en-US" sz="2000" b="0" i="0" u="none" strike="noStrike" baseline="0" dirty="0">
                <a:solidFill>
                  <a:srgbClr val="404040"/>
                </a:solidFill>
                <a:latin typeface="EUAlbertina"/>
              </a:rPr>
              <a:t>. Under the state aid rules, </a:t>
            </a:r>
            <a:r>
              <a:rPr lang="en-US" sz="2000" b="1" i="0" u="none" strike="noStrike" baseline="0" dirty="0">
                <a:solidFill>
                  <a:srgbClr val="C00000"/>
                </a:solidFill>
                <a:latin typeface="EUAlbertina"/>
              </a:rPr>
              <a:t>€ 341 million</a:t>
            </a:r>
            <a:r>
              <a:rPr lang="en-US" sz="2000" b="1" i="0" u="none" strike="noStrike" baseline="0" dirty="0">
                <a:solidFill>
                  <a:srgbClr val="404040"/>
                </a:solidFill>
                <a:latin typeface="EUAlbertina"/>
              </a:rPr>
              <a:t> </a:t>
            </a:r>
            <a:r>
              <a:rPr lang="en-US" sz="2000" b="0" i="0" u="none" strike="noStrike" baseline="0" dirty="0">
                <a:solidFill>
                  <a:srgbClr val="404040"/>
                </a:solidFill>
                <a:latin typeface="EUAlbertina"/>
              </a:rPr>
              <a:t>will be allocated to grid-connected electricity energy storage systems in the form of an investment grant during project construction, followed by annual support during the first ten years of operation. The funding is valued at </a:t>
            </a:r>
            <a:r>
              <a:rPr lang="en-US" sz="2000" b="1" i="0" u="none" strike="noStrike" baseline="0" dirty="0">
                <a:solidFill>
                  <a:srgbClr val="C00000"/>
                </a:solidFill>
                <a:latin typeface="EUAlbertina"/>
              </a:rPr>
              <a:t>380,000€/MW </a:t>
            </a:r>
            <a:r>
              <a:rPr lang="en-US" sz="2000" b="0" i="0" u="none" strike="noStrike" baseline="0" dirty="0">
                <a:solidFill>
                  <a:srgbClr val="404040"/>
                </a:solidFill>
                <a:latin typeface="EUAlbertina"/>
              </a:rPr>
              <a:t>(378,000 USD/MW). </a:t>
            </a:r>
            <a:r>
              <a:rPr lang="en-US" sz="2000" b="1" i="0" u="none" strike="noStrike" baseline="0" dirty="0">
                <a:solidFill>
                  <a:srgbClr val="C00000"/>
                </a:solidFill>
                <a:latin typeface="EUAlbertina"/>
              </a:rPr>
              <a:t>A competitive bidding process </a:t>
            </a:r>
            <a:r>
              <a:rPr lang="en-US" sz="2000" b="0" i="0" u="none" strike="noStrike" baseline="0" dirty="0">
                <a:solidFill>
                  <a:srgbClr val="404040"/>
                </a:solidFill>
                <a:latin typeface="EUAlbertina"/>
              </a:rPr>
              <a:t>will be organized to award the project, with awarding date </a:t>
            </a:r>
            <a:r>
              <a:rPr lang="en-US" sz="2000" b="1" i="0" u="none" strike="noStrike" baseline="0" dirty="0">
                <a:solidFill>
                  <a:srgbClr val="404040"/>
                </a:solidFill>
                <a:latin typeface="EUAlbertina"/>
              </a:rPr>
              <a:t>by the end of 2023 </a:t>
            </a:r>
            <a:r>
              <a:rPr lang="en-US" sz="2000" b="0" i="0" u="none" strike="noStrike" baseline="0" dirty="0">
                <a:solidFill>
                  <a:srgbClr val="404040"/>
                </a:solidFill>
                <a:latin typeface="EUAlbertina"/>
              </a:rPr>
              <a:t>and </a:t>
            </a:r>
            <a:r>
              <a:rPr lang="en-US" sz="2000" b="1" i="0" u="none" strike="noStrike" baseline="0" dirty="0">
                <a:solidFill>
                  <a:srgbClr val="C00000"/>
                </a:solidFill>
                <a:latin typeface="EUAlbertina"/>
              </a:rPr>
              <a:t>projects completion by the end of 2025</a:t>
            </a:r>
            <a:r>
              <a:rPr lang="en-US" sz="2000" b="0" i="0" u="none" strike="noStrike" baseline="0" dirty="0">
                <a:solidFill>
                  <a:srgbClr val="404040"/>
                </a:solidFill>
                <a:latin typeface="EUAlbertina"/>
              </a:rPr>
              <a:t>.</a:t>
            </a:r>
          </a:p>
          <a:p>
            <a:pPr marL="0" indent="0" algn="just">
              <a:buNone/>
            </a:pPr>
            <a:endParaRPr lang="en-US" sz="2000" b="0" i="0" u="none" strike="noStrike" baseline="0" dirty="0">
              <a:solidFill>
                <a:srgbClr val="404040"/>
              </a:solidFill>
              <a:latin typeface="EUAlbertina"/>
            </a:endParaRPr>
          </a:p>
          <a:p>
            <a:pPr marL="0" indent="0" algn="just">
              <a:buNone/>
            </a:pPr>
            <a:r>
              <a:rPr lang="en-US" sz="2000" b="0" i="0" u="none" strike="noStrike" baseline="0" dirty="0">
                <a:solidFill>
                  <a:srgbClr val="404040"/>
                </a:solidFill>
                <a:latin typeface="EUAlbertina"/>
              </a:rPr>
              <a:t>These projects will partly be funded by Greece’s portion of the </a:t>
            </a:r>
            <a:r>
              <a:rPr lang="en-US" sz="2000" b="1" i="0" u="none" strike="noStrike" baseline="0" dirty="0">
                <a:solidFill>
                  <a:srgbClr val="C00000"/>
                </a:solidFill>
                <a:latin typeface="EUAlbertina"/>
              </a:rPr>
              <a:t>EU-wide Recovery and Resilience Plan</a:t>
            </a:r>
            <a:r>
              <a:rPr lang="en-US" sz="2000" b="0" i="0" u="none" strike="noStrike" baseline="0" dirty="0">
                <a:solidFill>
                  <a:srgbClr val="404040"/>
                </a:solidFill>
                <a:latin typeface="EUAlbertina"/>
              </a:rPr>
              <a:t>, the program to mitigate the negative economic effects of the Covid pandemic. </a:t>
            </a:r>
            <a:r>
              <a:rPr lang="en-US" sz="2000" dirty="0">
                <a:solidFill>
                  <a:srgbClr val="404040"/>
                </a:solidFill>
                <a:latin typeface="EUAlbertina"/>
              </a:rPr>
              <a:t>T</a:t>
            </a:r>
            <a:r>
              <a:rPr lang="en-US" sz="2000" b="0" i="0" u="none" strike="noStrike" baseline="0" dirty="0">
                <a:solidFill>
                  <a:srgbClr val="404040"/>
                </a:solidFill>
                <a:latin typeface="EUAlbertina"/>
              </a:rPr>
              <a:t>he annual support for each project will be assessed and an adjustment will be made through </a:t>
            </a:r>
            <a:r>
              <a:rPr lang="en-US" sz="2000" b="1" i="0" u="none" strike="noStrike" baseline="0" dirty="0">
                <a:solidFill>
                  <a:srgbClr val="C00000"/>
                </a:solidFill>
                <a:latin typeface="EUAlbertina"/>
              </a:rPr>
              <a:t>a </a:t>
            </a:r>
            <a:r>
              <a:rPr lang="en-US" sz="2000" b="1" i="0" u="none" strike="noStrike" baseline="0" dirty="0" err="1">
                <a:solidFill>
                  <a:srgbClr val="C00000"/>
                </a:solidFill>
                <a:latin typeface="EUAlbertina"/>
              </a:rPr>
              <a:t>clawback</a:t>
            </a:r>
            <a:r>
              <a:rPr lang="en-US" sz="2000" b="1" i="0" u="none" strike="noStrike" baseline="0" dirty="0">
                <a:solidFill>
                  <a:srgbClr val="C00000"/>
                </a:solidFill>
                <a:latin typeface="EUAlbertina"/>
              </a:rPr>
              <a:t> mechanism </a:t>
            </a:r>
            <a:r>
              <a:rPr lang="en-US" sz="2000" b="0" i="0" u="none" strike="noStrike" baseline="0" dirty="0">
                <a:solidFill>
                  <a:srgbClr val="404040"/>
                </a:solidFill>
                <a:latin typeface="EUAlbertina"/>
              </a:rPr>
              <a:t>if the energy storage units generate </a:t>
            </a:r>
            <a:r>
              <a:rPr lang="en-US" sz="2000" b="1" i="0" u="none" strike="noStrike" baseline="0" dirty="0">
                <a:solidFill>
                  <a:srgbClr val="C00000"/>
                </a:solidFill>
                <a:latin typeface="EUAlbertina"/>
              </a:rPr>
              <a:t>excess market revenues</a:t>
            </a:r>
            <a:r>
              <a:rPr lang="en-US" sz="2000" b="0" i="0" u="none" strike="noStrike" baseline="0" dirty="0">
                <a:solidFill>
                  <a:srgbClr val="404040"/>
                </a:solidFill>
                <a:latin typeface="EUAlbertina"/>
              </a:rPr>
              <a:t>.</a:t>
            </a:r>
          </a:p>
          <a:p>
            <a:pPr marL="0" indent="0" algn="just">
              <a:buNone/>
            </a:pPr>
            <a:endParaRPr lang="en-US" sz="2000" dirty="0">
              <a:solidFill>
                <a:srgbClr val="404040"/>
              </a:solidFill>
              <a:latin typeface="EUAlbertina"/>
            </a:endParaRPr>
          </a:p>
          <a:p>
            <a:pPr marL="0" indent="0" algn="just">
              <a:buNone/>
            </a:pPr>
            <a:r>
              <a:rPr lang="en-US" sz="2000" b="1" dirty="0">
                <a:solidFill>
                  <a:srgbClr val="C00000"/>
                </a:solidFill>
                <a:latin typeface="EUAlbertina"/>
              </a:rPr>
              <a:t>RAE has already issued </a:t>
            </a:r>
            <a:r>
              <a:rPr lang="en-US" sz="2000" b="1" dirty="0">
                <a:solidFill>
                  <a:srgbClr val="C00000"/>
                </a:solidFill>
                <a:latin typeface="EUAlbertina"/>
                <a:hlinkClick r:id="rId2"/>
              </a:rPr>
              <a:t>RAE Decision 12/2021</a:t>
            </a:r>
            <a:r>
              <a:rPr lang="en-US" sz="2000" b="1" dirty="0">
                <a:solidFill>
                  <a:srgbClr val="C00000"/>
                </a:solidFill>
                <a:latin typeface="EUAlbertina"/>
              </a:rPr>
              <a:t> (Recommendation) to Ministry of Environment and Energy on the </a:t>
            </a:r>
            <a:r>
              <a:rPr lang="en-US" sz="2000" b="1" u="sng" dirty="0">
                <a:solidFill>
                  <a:srgbClr val="C00000"/>
                </a:solidFill>
                <a:latin typeface="EUAlbertina"/>
              </a:rPr>
              <a:t>CONE</a:t>
            </a:r>
            <a:r>
              <a:rPr lang="en-US" sz="2000" b="1" dirty="0">
                <a:solidFill>
                  <a:srgbClr val="C00000"/>
                </a:solidFill>
                <a:latin typeface="EUAlbertina"/>
              </a:rPr>
              <a:t> of each technology, including Storage technologies. </a:t>
            </a:r>
          </a:p>
        </p:txBody>
      </p:sp>
    </p:spTree>
    <p:extLst>
      <p:ext uri="{BB962C8B-B14F-4D97-AF65-F5344CB8AC3E}">
        <p14:creationId xmlns:p14="http://schemas.microsoft.com/office/powerpoint/2010/main" val="27018436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009935" y="690880"/>
            <a:ext cx="11182065" cy="630806"/>
          </a:xfrm>
        </p:spPr>
        <p:txBody>
          <a:bodyPr/>
          <a:lstStyle/>
          <a:p>
            <a:r>
              <a:rPr lang="en-US" dirty="0"/>
              <a:t> Funding Initiative for Pumped Hydro Storage in </a:t>
            </a:r>
            <a:r>
              <a:rPr lang="en-US" dirty="0" err="1"/>
              <a:t>Amfilochia</a:t>
            </a:r>
            <a:r>
              <a:rPr lang="en-US" dirty="0"/>
              <a:t> </a:t>
            </a:r>
            <a:r>
              <a:rPr lang="en-US" dirty="0">
                <a:solidFill>
                  <a:srgbClr val="002060"/>
                </a:solidFill>
                <a:latin typeface="Arial" panose="020B0604020202020204" pitchFamily="34" charset="0"/>
                <a:cs typeface="Arial" panose="020B0604020202020204" pitchFamily="34" charset="0"/>
              </a:rPr>
              <a:t>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23</a:t>
            </a:fld>
            <a:endParaRPr lang="el-GR"/>
          </a:p>
        </p:txBody>
      </p:sp>
      <p:sp>
        <p:nvSpPr>
          <p:cNvPr id="5" name="Θέση περιεχομένου 4">
            <a:extLst>
              <a:ext uri="{FF2B5EF4-FFF2-40B4-BE49-F238E27FC236}">
                <a16:creationId xmlns:a16="http://schemas.microsoft.com/office/drawing/2014/main" id="{87564B5F-4A35-68F3-EB91-76C539DA6B72}"/>
              </a:ext>
            </a:extLst>
          </p:cNvPr>
          <p:cNvSpPr txBox="1">
            <a:spLocks noGrp="1"/>
          </p:cNvSpPr>
          <p:nvPr>
            <p:ph idx="1"/>
          </p:nvPr>
        </p:nvSpPr>
        <p:spPr>
          <a:xfrm>
            <a:off x="1599941" y="1902406"/>
            <a:ext cx="10399226" cy="3754874"/>
          </a:xfrm>
          <a:prstGeom prst="rect">
            <a:avLst/>
          </a:prstGeom>
          <a:noFill/>
        </p:spPr>
        <p:txBody>
          <a:bodyPr wrap="square">
            <a:spAutoFit/>
          </a:bodyPr>
          <a:lstStyle/>
          <a:p>
            <a:pPr algn="l"/>
            <a:r>
              <a:rPr lang="en-US" sz="2000" b="0" i="0" dirty="0">
                <a:solidFill>
                  <a:srgbClr val="404040"/>
                </a:solidFill>
                <a:effectLst/>
                <a:latin typeface="EUAlbertina"/>
              </a:rPr>
              <a:t>The European Commission has </a:t>
            </a:r>
            <a:r>
              <a:rPr lang="en-US" sz="2000" b="1" i="0" dirty="0">
                <a:solidFill>
                  <a:srgbClr val="C00000"/>
                </a:solidFill>
                <a:effectLst/>
                <a:latin typeface="EUAlbertina"/>
              </a:rPr>
              <a:t>approved</a:t>
            </a:r>
            <a:r>
              <a:rPr lang="en-US" sz="2000" b="0" i="0" dirty="0">
                <a:solidFill>
                  <a:srgbClr val="404040"/>
                </a:solidFill>
                <a:effectLst/>
                <a:latin typeface="EUAlbertina"/>
              </a:rPr>
              <a:t>, under </a:t>
            </a:r>
            <a:r>
              <a:rPr lang="en-US" sz="2000" b="1" i="0" dirty="0">
                <a:solidFill>
                  <a:srgbClr val="C00000"/>
                </a:solidFill>
                <a:effectLst/>
                <a:latin typeface="EUAlbertina"/>
              </a:rPr>
              <a:t>EU State aid rules</a:t>
            </a:r>
            <a:r>
              <a:rPr lang="en-US" sz="2000" b="0" i="0" dirty="0">
                <a:solidFill>
                  <a:srgbClr val="404040"/>
                </a:solidFill>
                <a:effectLst/>
                <a:latin typeface="EUAlbertina"/>
              </a:rPr>
              <a:t>, a Greek measure to support the construction and operation of a </a:t>
            </a:r>
            <a:r>
              <a:rPr lang="en-US" sz="2000" b="1" i="0" dirty="0">
                <a:solidFill>
                  <a:srgbClr val="C00000"/>
                </a:solidFill>
                <a:effectLst/>
                <a:latin typeface="EUAlbertina"/>
              </a:rPr>
              <a:t>pumped hydroelectricity storage facility in </a:t>
            </a:r>
            <a:r>
              <a:rPr lang="en-US" sz="2000" b="1" i="0" dirty="0" err="1">
                <a:solidFill>
                  <a:srgbClr val="C00000"/>
                </a:solidFill>
                <a:effectLst/>
                <a:latin typeface="EUAlbertina"/>
              </a:rPr>
              <a:t>Amfilochia</a:t>
            </a:r>
            <a:r>
              <a:rPr lang="en-US" sz="2000" b="0" i="0" dirty="0">
                <a:solidFill>
                  <a:srgbClr val="404040"/>
                </a:solidFill>
                <a:effectLst/>
                <a:latin typeface="EUAlbertina"/>
              </a:rPr>
              <a:t>, Greece. The measure will be partly funded by the Recovery and Resilience Facility (‘RRF'), following the Commission's positive assessment of the Greek Recovery and Resilience Plan and its adoption by Council.</a:t>
            </a:r>
          </a:p>
          <a:p>
            <a:pPr algn="l"/>
            <a:r>
              <a:rPr lang="en-US" sz="2000" b="0" i="0" dirty="0">
                <a:solidFill>
                  <a:srgbClr val="404040"/>
                </a:solidFill>
                <a:effectLst/>
                <a:latin typeface="EUAlbertina"/>
              </a:rPr>
              <a:t>The aid will take the form of a </a:t>
            </a:r>
            <a:r>
              <a:rPr lang="en-US" sz="2000" b="1" i="0" dirty="0">
                <a:solidFill>
                  <a:srgbClr val="404040"/>
                </a:solidFill>
                <a:effectLst/>
                <a:latin typeface="EUAlbertina"/>
              </a:rPr>
              <a:t>€250 million investment </a:t>
            </a:r>
            <a:r>
              <a:rPr lang="en-US" sz="2000" b="0" i="0" dirty="0">
                <a:solidFill>
                  <a:srgbClr val="404040"/>
                </a:solidFill>
                <a:effectLst/>
                <a:latin typeface="EUAlbertina"/>
              </a:rPr>
              <a:t>grant and of an annual support – financed from a levy on electricity suppliers – to complement market revenues, in order to reach an acceptable rate of return on the investment. The supported storage facility will have a capacity of </a:t>
            </a:r>
            <a:r>
              <a:rPr lang="en-US" sz="2000" b="1" i="0" dirty="0">
                <a:solidFill>
                  <a:srgbClr val="404040"/>
                </a:solidFill>
                <a:effectLst/>
                <a:latin typeface="EUAlbertina"/>
              </a:rPr>
              <a:t>680 Megawatts (MW) </a:t>
            </a:r>
            <a:r>
              <a:rPr lang="en-US" sz="2000" b="0" i="0" dirty="0">
                <a:solidFill>
                  <a:srgbClr val="404040"/>
                </a:solidFill>
                <a:effectLst/>
                <a:latin typeface="EUAlbertina"/>
              </a:rPr>
              <a:t>and will be directly connected to high-voltage transmission lines. </a:t>
            </a:r>
          </a:p>
          <a:p>
            <a:pPr marL="0" indent="0" algn="just">
              <a:buNone/>
            </a:pPr>
            <a:endParaRPr lang="en-US" sz="2000" dirty="0">
              <a:solidFill>
                <a:srgbClr val="000000"/>
              </a:solidFill>
              <a:latin typeface="EUAlbertina"/>
            </a:endParaRPr>
          </a:p>
        </p:txBody>
      </p:sp>
    </p:spTree>
    <p:extLst>
      <p:ext uri="{BB962C8B-B14F-4D97-AF65-F5344CB8AC3E}">
        <p14:creationId xmlns:p14="http://schemas.microsoft.com/office/powerpoint/2010/main" val="5527672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009935" y="533179"/>
            <a:ext cx="11182065" cy="630806"/>
          </a:xfrm>
        </p:spPr>
        <p:txBody>
          <a:bodyPr/>
          <a:lstStyle/>
          <a:p>
            <a:r>
              <a:rPr lang="en-US" dirty="0"/>
              <a:t> RAE Decision 12/2021:</a:t>
            </a:r>
            <a:br>
              <a:rPr lang="en-US" dirty="0"/>
            </a:br>
            <a:r>
              <a:rPr lang="en-US" dirty="0"/>
              <a:t>Characteristics for each technology (CONE)</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24</a:t>
            </a:fld>
            <a:endParaRPr lang="el-GR"/>
          </a:p>
        </p:txBody>
      </p:sp>
      <p:pic>
        <p:nvPicPr>
          <p:cNvPr id="8" name="Εικόνα 7">
            <a:extLst>
              <a:ext uri="{FF2B5EF4-FFF2-40B4-BE49-F238E27FC236}">
                <a16:creationId xmlns:a16="http://schemas.microsoft.com/office/drawing/2014/main" id="{6E784DDB-FB2C-6728-03E0-27516B92CCCF}"/>
              </a:ext>
            </a:extLst>
          </p:cNvPr>
          <p:cNvPicPr>
            <a:picLocks noChangeAspect="1"/>
          </p:cNvPicPr>
          <p:nvPr/>
        </p:nvPicPr>
        <p:blipFill>
          <a:blip r:embed="rId2"/>
          <a:stretch>
            <a:fillRect/>
          </a:stretch>
        </p:blipFill>
        <p:spPr>
          <a:xfrm>
            <a:off x="1862239" y="1163985"/>
            <a:ext cx="10123985" cy="5109788"/>
          </a:xfrm>
          <a:prstGeom prst="rect">
            <a:avLst/>
          </a:prstGeom>
        </p:spPr>
      </p:pic>
    </p:spTree>
    <p:extLst>
      <p:ext uri="{BB962C8B-B14F-4D97-AF65-F5344CB8AC3E}">
        <p14:creationId xmlns:p14="http://schemas.microsoft.com/office/powerpoint/2010/main" val="41323792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DCD516-A7A6-1247-B624-1D5564054D42}"/>
              </a:ext>
            </a:extLst>
          </p:cNvPr>
          <p:cNvSpPr>
            <a:spLocks noGrp="1"/>
          </p:cNvSpPr>
          <p:nvPr>
            <p:ph type="title"/>
          </p:nvPr>
        </p:nvSpPr>
        <p:spPr>
          <a:xfrm>
            <a:off x="1009935" y="405211"/>
            <a:ext cx="11182065" cy="630806"/>
          </a:xfrm>
        </p:spPr>
        <p:txBody>
          <a:bodyPr/>
          <a:lstStyle/>
          <a:p>
            <a:r>
              <a:rPr lang="en-US" dirty="0"/>
              <a:t>RAE Decision 12/2021:</a:t>
            </a:r>
            <a:br>
              <a:rPr lang="en-US" dirty="0"/>
            </a:br>
            <a:r>
              <a:rPr lang="en-US" dirty="0"/>
              <a:t>De-rating capacity factor for each technology (%)</a:t>
            </a:r>
            <a:br>
              <a:rPr lang="en-US" dirty="0">
                <a:solidFill>
                  <a:srgbClr val="002060"/>
                </a:solidFill>
                <a:latin typeface="Arial" panose="020B0604020202020204" pitchFamily="34" charset="0"/>
                <a:cs typeface="Arial" panose="020B0604020202020204" pitchFamily="34" charset="0"/>
              </a:rPr>
            </a:br>
            <a:endParaRPr lang="el-GR" dirty="0"/>
          </a:p>
        </p:txBody>
      </p:sp>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25</a:t>
            </a:fld>
            <a:endParaRPr lang="el-GR"/>
          </a:p>
        </p:txBody>
      </p:sp>
      <p:pic>
        <p:nvPicPr>
          <p:cNvPr id="5" name="Εικόνα 4">
            <a:extLst>
              <a:ext uri="{FF2B5EF4-FFF2-40B4-BE49-F238E27FC236}">
                <a16:creationId xmlns:a16="http://schemas.microsoft.com/office/drawing/2014/main" id="{7D1E4B0C-ED27-DE77-9C71-DBF39C2ACA62}"/>
              </a:ext>
            </a:extLst>
          </p:cNvPr>
          <p:cNvPicPr>
            <a:picLocks noChangeAspect="1"/>
          </p:cNvPicPr>
          <p:nvPr/>
        </p:nvPicPr>
        <p:blipFill>
          <a:blip r:embed="rId2"/>
          <a:stretch>
            <a:fillRect/>
          </a:stretch>
        </p:blipFill>
        <p:spPr>
          <a:xfrm>
            <a:off x="2883159" y="1105170"/>
            <a:ext cx="7846450" cy="5675296"/>
          </a:xfrm>
          <a:prstGeom prst="rect">
            <a:avLst/>
          </a:prstGeom>
        </p:spPr>
      </p:pic>
    </p:spTree>
    <p:extLst>
      <p:ext uri="{BB962C8B-B14F-4D97-AF65-F5344CB8AC3E}">
        <p14:creationId xmlns:p14="http://schemas.microsoft.com/office/powerpoint/2010/main" val="33782299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6883131" y="3183897"/>
            <a:ext cx="4453205" cy="1569660"/>
          </a:xfrm>
          <a:prstGeom prst="rect">
            <a:avLst/>
          </a:prstGeo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lIns="91440" tIns="45720" rIns="91440" bIns="45720" rtlCol="0">
            <a:normAutofit/>
          </a:bodyPr>
          <a:lstStyle>
            <a:defPPr>
              <a:defRPr lang="en-US"/>
            </a:defPPr>
            <a:lvl1pPr indent="0" defTabSz="914400">
              <a:spcBef>
                <a:spcPts val="0"/>
              </a:spcBef>
              <a:buFont typeface="Arial" panose="020B0604020202020204" pitchFamily="34" charset="0"/>
              <a:buNone/>
              <a:defRPr sz="2400" b="1" i="1">
                <a:solidFill>
                  <a:srgbClr val="002060"/>
                </a:solidFill>
                <a:latin typeface="Calibri" panose="020F0502020204030204" pitchFamily="34" charset="0"/>
              </a:defRPr>
            </a:lvl1pPr>
            <a:lvl2pPr indent="0" algn="ctr" defTabSz="914400">
              <a:spcBef>
                <a:spcPct val="20000"/>
              </a:spcBef>
              <a:buFont typeface="Arial" panose="020B0604020202020204" pitchFamily="34" charset="0"/>
              <a:buNone/>
              <a:defRPr sz="2800">
                <a:solidFill>
                  <a:schemeClr val="tx1">
                    <a:tint val="75000"/>
                  </a:schemeClr>
                </a:solidFill>
              </a:defRPr>
            </a:lvl2pPr>
            <a:lvl3pPr indent="0" algn="ctr" defTabSz="914400">
              <a:spcBef>
                <a:spcPct val="20000"/>
              </a:spcBef>
              <a:buFont typeface="Arial" panose="020B0604020202020204" pitchFamily="34" charset="0"/>
              <a:buNone/>
              <a:defRPr sz="2400">
                <a:solidFill>
                  <a:schemeClr val="tx1">
                    <a:tint val="75000"/>
                  </a:schemeClr>
                </a:solidFill>
              </a:defRPr>
            </a:lvl3pPr>
            <a:lvl4pPr indent="0" algn="ctr" defTabSz="914400">
              <a:spcBef>
                <a:spcPct val="20000"/>
              </a:spcBef>
              <a:buFont typeface="Arial" panose="020B0604020202020204" pitchFamily="34" charset="0"/>
              <a:buNone/>
              <a:defRPr sz="2000">
                <a:solidFill>
                  <a:schemeClr val="tx1">
                    <a:tint val="75000"/>
                  </a:schemeClr>
                </a:solidFill>
              </a:defRPr>
            </a:lvl4pPr>
            <a:lvl5pPr indent="0" algn="ctr" defTabSz="914400">
              <a:spcBef>
                <a:spcPct val="20000"/>
              </a:spcBef>
              <a:buFont typeface="Arial" panose="020B0604020202020204" pitchFamily="34" charset="0"/>
              <a:buNone/>
              <a:defRPr sz="2000">
                <a:solidFill>
                  <a:schemeClr val="tx1">
                    <a:tint val="75000"/>
                  </a:schemeClr>
                </a:solidFill>
              </a:defRPr>
            </a:lvl5pPr>
            <a:lvl6pPr indent="0" algn="ctr" defTabSz="914400">
              <a:spcBef>
                <a:spcPct val="20000"/>
              </a:spcBef>
              <a:buFont typeface="Arial" panose="020B0604020202020204" pitchFamily="34" charset="0"/>
              <a:buNone/>
              <a:defRPr sz="2000">
                <a:solidFill>
                  <a:schemeClr val="tx1">
                    <a:tint val="75000"/>
                  </a:schemeClr>
                </a:solidFill>
              </a:defRPr>
            </a:lvl6pPr>
            <a:lvl7pPr indent="0" algn="ctr" defTabSz="914400">
              <a:spcBef>
                <a:spcPct val="20000"/>
              </a:spcBef>
              <a:buFont typeface="Arial" panose="020B0604020202020204" pitchFamily="34" charset="0"/>
              <a:buNone/>
              <a:defRPr sz="2000">
                <a:solidFill>
                  <a:schemeClr val="tx1">
                    <a:tint val="75000"/>
                  </a:schemeClr>
                </a:solidFill>
              </a:defRPr>
            </a:lvl7pPr>
            <a:lvl8pPr indent="0" algn="ctr" defTabSz="914400">
              <a:spcBef>
                <a:spcPct val="20000"/>
              </a:spcBef>
              <a:buFont typeface="Arial" panose="020B0604020202020204" pitchFamily="34" charset="0"/>
              <a:buNone/>
              <a:defRPr sz="2000">
                <a:solidFill>
                  <a:schemeClr val="tx1">
                    <a:tint val="75000"/>
                  </a:schemeClr>
                </a:solidFill>
              </a:defRPr>
            </a:lvl8pPr>
            <a:lvl9pPr indent="0" algn="ctr" defTabSz="914400">
              <a:spcBef>
                <a:spcPct val="20000"/>
              </a:spcBef>
              <a:buFont typeface="Arial" panose="020B0604020202020204" pitchFamily="34" charset="0"/>
              <a:buNone/>
              <a:defRPr sz="2000">
                <a:solidFill>
                  <a:schemeClr val="tx1">
                    <a:tint val="75000"/>
                  </a:schemeClr>
                </a:solidFill>
              </a:defRPr>
            </a:lvl9pPr>
          </a:lstStyle>
          <a:p>
            <a:r>
              <a:rPr lang="el-GR" altLang="el-GR" b="0" i="0" dirty="0">
                <a:solidFill>
                  <a:srgbClr val="660066"/>
                </a:solidFill>
              </a:rPr>
              <a:t>132</a:t>
            </a:r>
            <a:r>
              <a:rPr lang="en-US" altLang="el-GR" b="0" i="0" dirty="0">
                <a:solidFill>
                  <a:srgbClr val="660066"/>
                </a:solidFill>
              </a:rPr>
              <a:t> </a:t>
            </a:r>
            <a:r>
              <a:rPr lang="en-US" altLang="el-GR" b="0" i="0" dirty="0" err="1">
                <a:solidFill>
                  <a:srgbClr val="660066"/>
                </a:solidFill>
              </a:rPr>
              <a:t>Pireos</a:t>
            </a:r>
            <a:r>
              <a:rPr lang="en-US" altLang="el-GR" b="0" i="0" dirty="0">
                <a:solidFill>
                  <a:srgbClr val="660066"/>
                </a:solidFill>
              </a:rPr>
              <a:t> str.</a:t>
            </a:r>
            <a:r>
              <a:rPr lang="el-GR" altLang="el-GR" b="0" i="0" dirty="0">
                <a:solidFill>
                  <a:srgbClr val="660066"/>
                </a:solidFill>
              </a:rPr>
              <a:t>, 1</a:t>
            </a:r>
            <a:r>
              <a:rPr lang="en-US" altLang="el-GR" b="0" i="0" dirty="0">
                <a:solidFill>
                  <a:srgbClr val="660066"/>
                </a:solidFill>
              </a:rPr>
              <a:t>18</a:t>
            </a:r>
            <a:r>
              <a:rPr lang="el-GR" altLang="el-GR" b="0" i="0" dirty="0">
                <a:solidFill>
                  <a:srgbClr val="660066"/>
                </a:solidFill>
              </a:rPr>
              <a:t> </a:t>
            </a:r>
            <a:r>
              <a:rPr lang="en-US" altLang="el-GR" b="0" i="0" dirty="0">
                <a:solidFill>
                  <a:srgbClr val="660066"/>
                </a:solidFill>
              </a:rPr>
              <a:t>54</a:t>
            </a:r>
            <a:r>
              <a:rPr lang="el-GR" altLang="el-GR" b="0" i="0" dirty="0">
                <a:solidFill>
                  <a:srgbClr val="660066"/>
                </a:solidFill>
              </a:rPr>
              <a:t>, </a:t>
            </a:r>
            <a:r>
              <a:rPr lang="en-US" altLang="el-GR" b="0" i="0" dirty="0">
                <a:solidFill>
                  <a:srgbClr val="660066"/>
                </a:solidFill>
              </a:rPr>
              <a:t>Athens</a:t>
            </a:r>
            <a:endParaRPr lang="el-GR" altLang="el-GR" b="0" i="0" dirty="0">
              <a:solidFill>
                <a:srgbClr val="660066"/>
              </a:solidFill>
            </a:endParaRPr>
          </a:p>
          <a:p>
            <a:r>
              <a:rPr lang="el-GR" altLang="el-GR" i="0" dirty="0">
                <a:solidFill>
                  <a:srgbClr val="660066"/>
                </a:solidFill>
              </a:rPr>
              <a:t>Τ</a:t>
            </a:r>
            <a:r>
              <a:rPr lang="en-US" altLang="el-GR" i="0" dirty="0">
                <a:solidFill>
                  <a:srgbClr val="660066"/>
                </a:solidFill>
              </a:rPr>
              <a:t>el</a:t>
            </a:r>
            <a:r>
              <a:rPr lang="el-GR" altLang="el-GR" i="0" dirty="0">
                <a:solidFill>
                  <a:srgbClr val="660066"/>
                </a:solidFill>
              </a:rPr>
              <a:t>.</a:t>
            </a:r>
            <a:r>
              <a:rPr lang="en-US" altLang="el-GR" i="0" dirty="0">
                <a:solidFill>
                  <a:srgbClr val="660066"/>
                </a:solidFill>
              </a:rPr>
              <a:t>:</a:t>
            </a:r>
            <a:r>
              <a:rPr lang="el-GR" altLang="el-GR" i="0" dirty="0">
                <a:solidFill>
                  <a:srgbClr val="660066"/>
                </a:solidFill>
              </a:rPr>
              <a:t> </a:t>
            </a:r>
            <a:r>
              <a:rPr lang="en-US" altLang="el-GR" b="0" i="0" dirty="0">
                <a:solidFill>
                  <a:srgbClr val="660066"/>
                </a:solidFill>
              </a:rPr>
              <a:t>+30 </a:t>
            </a:r>
            <a:r>
              <a:rPr lang="el-GR" altLang="el-GR" b="0" i="0" dirty="0">
                <a:solidFill>
                  <a:srgbClr val="660066"/>
                </a:solidFill>
              </a:rPr>
              <a:t>210 3727400 </a:t>
            </a:r>
            <a:endParaRPr lang="en-US" altLang="el-GR" b="0" i="0" dirty="0">
              <a:solidFill>
                <a:srgbClr val="660066"/>
              </a:solidFill>
            </a:endParaRPr>
          </a:p>
          <a:p>
            <a:r>
              <a:rPr lang="en-US" altLang="el-GR" i="0" dirty="0">
                <a:solidFill>
                  <a:srgbClr val="660066"/>
                </a:solidFill>
              </a:rPr>
              <a:t>E-mail: </a:t>
            </a:r>
            <a:r>
              <a:rPr lang="en-US" altLang="el-GR" b="0" i="0" dirty="0">
                <a:solidFill>
                  <a:srgbClr val="660066"/>
                </a:solidFill>
              </a:rPr>
              <a:t>info@rae.gr</a:t>
            </a:r>
            <a:endParaRPr lang="el-GR" altLang="el-GR" b="0" i="0" dirty="0">
              <a:solidFill>
                <a:srgbClr val="660066"/>
              </a:solidFill>
            </a:endParaRPr>
          </a:p>
        </p:txBody>
      </p:sp>
      <p:sp>
        <p:nvSpPr>
          <p:cNvPr id="8" name="Rectangle 5"/>
          <p:cNvSpPr>
            <a:spLocks noChangeArrowheads="1"/>
          </p:cNvSpPr>
          <p:nvPr/>
        </p:nvSpPr>
        <p:spPr bwMode="auto">
          <a:xfrm>
            <a:off x="1216526" y="708527"/>
            <a:ext cx="10975474" cy="8841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20000"/>
              </a:spcBef>
              <a:buClr>
                <a:srgbClr val="FFFF00"/>
              </a:buClr>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rgbClr val="FFFF00"/>
              </a:buClr>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rgbClr val="FFFF00"/>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a:buNone/>
            </a:pPr>
            <a:r>
              <a:rPr lang="en-US" altLang="el-GR" sz="3600" dirty="0">
                <a:solidFill>
                  <a:srgbClr val="7030A0"/>
                </a:solidFill>
                <a:latin typeface="Comic Sans MS" panose="030F0702030302020204" pitchFamily="66" charset="0"/>
              </a:rPr>
              <a:t>Thank you for your attention !!!</a:t>
            </a:r>
            <a:endParaRPr lang="el-GR" altLang="el-GR" sz="3600" dirty="0">
              <a:solidFill>
                <a:srgbClr val="7030A0"/>
              </a:solidFill>
              <a:latin typeface="Comic Sans MS" panose="030F0702030302020204" pitchFamily="66" charset="0"/>
            </a:endParaRPr>
          </a:p>
          <a:p>
            <a:pPr algn="ctr" eaLnBrk="1" hangingPunct="1">
              <a:buFont typeface="Wingdings" panose="05000000000000000000" pitchFamily="2" charset="2"/>
              <a:buNone/>
            </a:pPr>
            <a:endParaRPr lang="el-GR" altLang="el-GR" sz="3600" dirty="0">
              <a:solidFill>
                <a:srgbClr val="7030A0"/>
              </a:solidFill>
              <a:latin typeface="Comic Sans MS" panose="030F0702030302020204" pitchFamily="66" charset="0"/>
            </a:endParaRPr>
          </a:p>
        </p:txBody>
      </p:sp>
      <p:pic>
        <p:nvPicPr>
          <p:cNvPr id="9" name="Picture 6" descr="RAELOGON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1744" y="3183897"/>
            <a:ext cx="3859368" cy="18314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26787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609599" y="2846740"/>
            <a:ext cx="11527366" cy="3451893"/>
          </a:xfrm>
        </p:spPr>
        <p:txBody>
          <a:bodyPr>
            <a:normAutofit/>
          </a:bodyPr>
          <a:lstStyle/>
          <a:p>
            <a:pPr marL="0" indent="0" algn="ctr">
              <a:buNone/>
            </a:pPr>
            <a:r>
              <a:rPr lang="en-US" sz="6000" dirty="0">
                <a:solidFill>
                  <a:srgbClr val="6C082E"/>
                </a:solidFill>
              </a:rPr>
              <a:t> Transposition of the Electricity Directive (EU) 2019/944 to the Greek Law 4951/2022</a:t>
            </a:r>
            <a:endParaRPr lang="el-GR" sz="48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3</a:t>
            </a:fld>
            <a:endParaRPr lang="el-GR"/>
          </a:p>
        </p:txBody>
      </p:sp>
      <p:sp>
        <p:nvSpPr>
          <p:cNvPr id="5" name="Οβάλ 4">
            <a:extLst>
              <a:ext uri="{FF2B5EF4-FFF2-40B4-BE49-F238E27FC236}">
                <a16:creationId xmlns:a16="http://schemas.microsoft.com/office/drawing/2014/main" id="{87CE2E51-E365-4135-B7FC-595D5CF8744C}"/>
              </a:ext>
            </a:extLst>
          </p:cNvPr>
          <p:cNvSpPr/>
          <p:nvPr/>
        </p:nvSpPr>
        <p:spPr>
          <a:xfrm>
            <a:off x="4959309" y="583279"/>
            <a:ext cx="2111022" cy="2088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solidFill>
                  <a:schemeClr val="bg1"/>
                </a:solidFill>
                <a:latin typeface="Arial" panose="020B0604020202020204" pitchFamily="34" charset="0"/>
                <a:cs typeface="Arial" panose="020B0604020202020204" pitchFamily="34" charset="0"/>
              </a:rPr>
              <a:t>1</a:t>
            </a:r>
            <a:endParaRPr lang="el-GR" sz="16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64922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4</a:t>
            </a:fld>
            <a:endParaRPr lang="el-GR"/>
          </a:p>
        </p:txBody>
      </p:sp>
      <p:sp>
        <p:nvSpPr>
          <p:cNvPr id="6" name="Τίτλος 1">
            <a:extLst>
              <a:ext uri="{FF2B5EF4-FFF2-40B4-BE49-F238E27FC236}">
                <a16:creationId xmlns:a16="http://schemas.microsoft.com/office/drawing/2014/main" id="{50102C5F-B0A3-AB5D-450F-1DE788921710}"/>
              </a:ext>
            </a:extLst>
          </p:cNvPr>
          <p:cNvSpPr txBox="1">
            <a:spLocks/>
          </p:cNvSpPr>
          <p:nvPr/>
        </p:nvSpPr>
        <p:spPr>
          <a:xfrm>
            <a:off x="1026160" y="386082"/>
            <a:ext cx="10201279"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3200" kern="1200" cap="none">
                <a:ln w="3175" cmpd="sng">
                  <a:noFill/>
                </a:ln>
                <a:solidFill>
                  <a:srgbClr val="993300"/>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Definitions for Storage in the “Electricity Directive” </a:t>
            </a:r>
            <a:br>
              <a:rPr lang="en-US"/>
            </a:br>
            <a:r>
              <a:rPr lang="en-US"/>
              <a:t>Directive (EU) 2019/944</a:t>
            </a:r>
            <a:endParaRPr lang="el-GR" dirty="0"/>
          </a:p>
        </p:txBody>
      </p:sp>
      <p:sp>
        <p:nvSpPr>
          <p:cNvPr id="7" name="TextBox 6">
            <a:extLst>
              <a:ext uri="{FF2B5EF4-FFF2-40B4-BE49-F238E27FC236}">
                <a16:creationId xmlns:a16="http://schemas.microsoft.com/office/drawing/2014/main" id="{E4A7181E-BD7F-A8B8-48D3-FEF216A04789}"/>
              </a:ext>
            </a:extLst>
          </p:cNvPr>
          <p:cNvSpPr txBox="1"/>
          <p:nvPr/>
        </p:nvSpPr>
        <p:spPr>
          <a:xfrm>
            <a:off x="1322666" y="2174706"/>
            <a:ext cx="9997439" cy="3785652"/>
          </a:xfrm>
          <a:prstGeom prst="rect">
            <a:avLst/>
          </a:prstGeom>
          <a:noFill/>
        </p:spPr>
        <p:txBody>
          <a:bodyPr wrap="square">
            <a:spAutoFit/>
          </a:bodyPr>
          <a:lstStyle/>
          <a:p>
            <a:r>
              <a:rPr lang="en-US" sz="1800" b="0" i="0" u="none" strike="noStrike" baseline="0" dirty="0">
                <a:solidFill>
                  <a:srgbClr val="000000"/>
                </a:solidFill>
                <a:latin typeface="EUAlbertina"/>
              </a:rPr>
              <a:t> </a:t>
            </a:r>
            <a:r>
              <a:rPr lang="en-US" sz="2000" b="1" i="0" u="sng" strike="noStrike" baseline="0" dirty="0">
                <a:solidFill>
                  <a:srgbClr val="000000"/>
                </a:solidFill>
                <a:latin typeface="EUAlbertina"/>
              </a:rPr>
              <a:t>‘energy </a:t>
            </a:r>
            <a:r>
              <a:rPr lang="en-US" sz="2000" b="1" i="0" u="none" strike="noStrike" baseline="0" dirty="0">
                <a:solidFill>
                  <a:srgbClr val="000000"/>
                </a:solidFill>
                <a:latin typeface="EUAlbertina"/>
              </a:rPr>
              <a:t>storage</a:t>
            </a:r>
            <a:r>
              <a:rPr lang="en-US" sz="2000" b="0" i="0" u="none" strike="noStrike" baseline="0" dirty="0">
                <a:solidFill>
                  <a:srgbClr val="000000"/>
                </a:solidFill>
                <a:latin typeface="EUAlbertina"/>
              </a:rPr>
              <a:t>’ means, in the electricity system, deferring the final use of electricity to a moment later than when it was generated, or the conversion of electrical energy into a form of energy which can be stored, the storing of such energy, and the subsequent reconversion of such energy into electrical energy or use as another energy carrier; </a:t>
            </a:r>
          </a:p>
          <a:p>
            <a:endParaRPr lang="en-US" sz="2000" dirty="0">
              <a:solidFill>
                <a:srgbClr val="000000"/>
              </a:solidFill>
              <a:latin typeface="EUAlbertina"/>
            </a:endParaRPr>
          </a:p>
          <a:p>
            <a:r>
              <a:rPr lang="en-US" sz="2000" b="0" i="0" u="none" strike="noStrike" baseline="0" dirty="0">
                <a:solidFill>
                  <a:srgbClr val="000000"/>
                </a:solidFill>
                <a:latin typeface="EUAlbertina"/>
              </a:rPr>
              <a:t> </a:t>
            </a:r>
            <a:r>
              <a:rPr lang="en-US" sz="2000" b="1" i="0" u="none" strike="noStrike" baseline="0" dirty="0">
                <a:solidFill>
                  <a:srgbClr val="000000"/>
                </a:solidFill>
                <a:latin typeface="EUAlbertina"/>
              </a:rPr>
              <a:t>‘energy storage facility’ </a:t>
            </a:r>
            <a:r>
              <a:rPr lang="en-US" sz="2000" b="0" i="0" u="none" strike="noStrike" baseline="0" dirty="0">
                <a:solidFill>
                  <a:srgbClr val="000000"/>
                </a:solidFill>
                <a:latin typeface="EUAlbertina"/>
              </a:rPr>
              <a:t>means, in the electricity system, a facility where energy storage occurs. </a:t>
            </a:r>
          </a:p>
          <a:p>
            <a:endParaRPr lang="en-US" sz="2000" dirty="0">
              <a:solidFill>
                <a:srgbClr val="000000"/>
              </a:solidFill>
              <a:latin typeface="EUAlbertina"/>
            </a:endParaRPr>
          </a:p>
          <a:p>
            <a:r>
              <a:rPr lang="en-US" sz="2000" b="1" i="0" u="none" strike="noStrike" baseline="0" dirty="0">
                <a:solidFill>
                  <a:srgbClr val="000000"/>
                </a:solidFill>
                <a:latin typeface="EUAlbertina"/>
              </a:rPr>
              <a:t>‘fully integrated network components’ </a:t>
            </a:r>
            <a:r>
              <a:rPr lang="en-US" sz="2000" b="0" i="0" u="none" strike="noStrike" baseline="0" dirty="0">
                <a:solidFill>
                  <a:srgbClr val="000000"/>
                </a:solidFill>
                <a:latin typeface="EUAlbertina"/>
              </a:rPr>
              <a:t>means network components that are integrated in the transmission or distribution system, </a:t>
            </a:r>
            <a:r>
              <a:rPr lang="en-US" sz="2000" b="1" i="0" u="none" strike="noStrike" baseline="0" dirty="0">
                <a:solidFill>
                  <a:srgbClr val="000000"/>
                </a:solidFill>
                <a:latin typeface="EUAlbertina"/>
              </a:rPr>
              <a:t>including storage facilities</a:t>
            </a:r>
            <a:r>
              <a:rPr lang="en-US" sz="2000" b="0" i="0" u="none" strike="noStrike" baseline="0" dirty="0">
                <a:solidFill>
                  <a:srgbClr val="000000"/>
                </a:solidFill>
                <a:latin typeface="EUAlbertina"/>
              </a:rPr>
              <a:t>, and that are used for the sole purpose of ensuring a secure and reliable operation of the transmission or distribution system, </a:t>
            </a:r>
            <a:r>
              <a:rPr lang="en-US" sz="2000" b="0" i="0" u="sng" strike="noStrike" baseline="0" dirty="0">
                <a:solidFill>
                  <a:srgbClr val="000000"/>
                </a:solidFill>
                <a:latin typeface="EUAlbertina"/>
              </a:rPr>
              <a:t>and </a:t>
            </a:r>
            <a:r>
              <a:rPr lang="en-US" sz="2000" b="1" i="0" u="sng" strike="noStrike" baseline="0" dirty="0">
                <a:solidFill>
                  <a:srgbClr val="000000"/>
                </a:solidFill>
                <a:latin typeface="EUAlbertina"/>
              </a:rPr>
              <a:t>not</a:t>
            </a:r>
            <a:r>
              <a:rPr lang="en-US" sz="2000" b="0" i="0" u="sng" strike="noStrike" baseline="0" dirty="0">
                <a:solidFill>
                  <a:srgbClr val="000000"/>
                </a:solidFill>
                <a:latin typeface="EUAlbertina"/>
              </a:rPr>
              <a:t> for balancing or congestion management</a:t>
            </a:r>
            <a:r>
              <a:rPr lang="en-US" sz="2000" b="0" i="0" u="none" strike="noStrike" baseline="0" dirty="0">
                <a:solidFill>
                  <a:srgbClr val="000000"/>
                </a:solidFill>
                <a:latin typeface="EUAlbertina"/>
              </a:rPr>
              <a:t>;</a:t>
            </a:r>
            <a:endParaRPr lang="el-GR" sz="2000" dirty="0"/>
          </a:p>
        </p:txBody>
      </p:sp>
    </p:spTree>
    <p:extLst>
      <p:ext uri="{BB962C8B-B14F-4D97-AF65-F5344CB8AC3E}">
        <p14:creationId xmlns:p14="http://schemas.microsoft.com/office/powerpoint/2010/main" val="17433256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5</a:t>
            </a:fld>
            <a:endParaRPr lang="el-GR"/>
          </a:p>
        </p:txBody>
      </p:sp>
      <p:sp>
        <p:nvSpPr>
          <p:cNvPr id="6" name="Τίτλος 1">
            <a:extLst>
              <a:ext uri="{FF2B5EF4-FFF2-40B4-BE49-F238E27FC236}">
                <a16:creationId xmlns:a16="http://schemas.microsoft.com/office/drawing/2014/main" id="{50102C5F-B0A3-AB5D-450F-1DE788921710}"/>
              </a:ext>
            </a:extLst>
          </p:cNvPr>
          <p:cNvSpPr txBox="1">
            <a:spLocks/>
          </p:cNvSpPr>
          <p:nvPr/>
        </p:nvSpPr>
        <p:spPr>
          <a:xfrm>
            <a:off x="1118826" y="224405"/>
            <a:ext cx="10201279" cy="1380876"/>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3200" kern="1200" cap="none">
                <a:ln w="3175" cmpd="sng">
                  <a:noFill/>
                </a:ln>
                <a:solidFill>
                  <a:srgbClr val="993300"/>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Definitions for Storage in the Greek Law 4951/2022</a:t>
            </a:r>
          </a:p>
          <a:p>
            <a:r>
              <a:rPr lang="en-US" sz="1800" dirty="0"/>
              <a:t>(unofficial translation)</a:t>
            </a:r>
            <a:endParaRPr lang="el-GR" sz="1800" dirty="0"/>
          </a:p>
        </p:txBody>
      </p:sp>
      <p:sp>
        <p:nvSpPr>
          <p:cNvPr id="7" name="TextBox 6">
            <a:extLst>
              <a:ext uri="{FF2B5EF4-FFF2-40B4-BE49-F238E27FC236}">
                <a16:creationId xmlns:a16="http://schemas.microsoft.com/office/drawing/2014/main" id="{E4A7181E-BD7F-A8B8-48D3-FEF216A04789}"/>
              </a:ext>
            </a:extLst>
          </p:cNvPr>
          <p:cNvSpPr txBox="1"/>
          <p:nvPr/>
        </p:nvSpPr>
        <p:spPr>
          <a:xfrm>
            <a:off x="1727202" y="1407090"/>
            <a:ext cx="10464798" cy="5016758"/>
          </a:xfrm>
          <a:prstGeom prst="rect">
            <a:avLst/>
          </a:prstGeom>
          <a:noFill/>
        </p:spPr>
        <p:txBody>
          <a:bodyPr wrap="square">
            <a:spAutoFit/>
          </a:bodyPr>
          <a:lstStyle/>
          <a:p>
            <a:pPr marL="342900" indent="-342900">
              <a:buFont typeface="Arial" panose="020B0604020202020204" pitchFamily="34" charset="0"/>
              <a:buChar char="•"/>
            </a:pPr>
            <a:r>
              <a:rPr lang="en-US" sz="2000" i="1" dirty="0">
                <a:solidFill>
                  <a:srgbClr val="000000"/>
                </a:solidFill>
                <a:latin typeface="EUAlbertina"/>
              </a:rPr>
              <a:t>Definitions for </a:t>
            </a:r>
          </a:p>
          <a:p>
            <a:pPr marL="342900" indent="-342900">
              <a:buFont typeface="Arial" panose="020B0604020202020204" pitchFamily="34" charset="0"/>
              <a:buChar char="•"/>
            </a:pPr>
            <a:endParaRPr lang="en-US" sz="2000" i="1" dirty="0">
              <a:solidFill>
                <a:srgbClr val="000000"/>
              </a:solidFill>
              <a:latin typeface="EUAlbertina"/>
            </a:endParaRPr>
          </a:p>
          <a:p>
            <a:r>
              <a:rPr lang="en-US" sz="2000" b="1" u="sng" dirty="0">
                <a:solidFill>
                  <a:srgbClr val="000000"/>
                </a:solidFill>
                <a:latin typeface="EUAlbertina"/>
              </a:rPr>
              <a:t>Electricity</a:t>
            </a:r>
            <a:r>
              <a:rPr lang="en-US" sz="2000" b="1" dirty="0">
                <a:solidFill>
                  <a:srgbClr val="000000"/>
                </a:solidFill>
                <a:latin typeface="EUAlbertina"/>
              </a:rPr>
              <a:t> storage: </a:t>
            </a:r>
            <a:r>
              <a:rPr lang="en-US" sz="2000" dirty="0">
                <a:solidFill>
                  <a:srgbClr val="000000"/>
                </a:solidFill>
                <a:latin typeface="EUAlbertina"/>
              </a:rPr>
              <a:t>the postponement of the final use of electricity at a time subsequent to its production, with converting it into a form of energy that can be stored, the storage of said energy and the subsequent re-conversion of said energy in electricity.</a:t>
            </a:r>
          </a:p>
          <a:p>
            <a:endParaRPr lang="en-US" sz="2000" dirty="0">
              <a:solidFill>
                <a:srgbClr val="000000"/>
              </a:solidFill>
              <a:latin typeface="EUAlbertina"/>
            </a:endParaRPr>
          </a:p>
          <a:p>
            <a:r>
              <a:rPr lang="en-US" sz="2000" b="1" dirty="0">
                <a:solidFill>
                  <a:srgbClr val="000000"/>
                </a:solidFill>
                <a:latin typeface="EUAlbertina"/>
              </a:rPr>
              <a:t>Electricity storage station or storage station: </a:t>
            </a:r>
            <a:r>
              <a:rPr lang="en-US" sz="2000" dirty="0">
                <a:solidFill>
                  <a:srgbClr val="000000"/>
                </a:solidFill>
                <a:latin typeface="EUAlbertina"/>
              </a:rPr>
              <a:t>All the facilities connected to the Transmission System or the Electricity Distribution Network, including pumped storage stations and hybrid stations, and perform exclusively the function of storing electricity. </a:t>
            </a:r>
            <a:endParaRPr lang="el-GR" sz="2000" dirty="0">
              <a:solidFill>
                <a:srgbClr val="000000"/>
              </a:solidFill>
              <a:latin typeface="EUAlbertina"/>
            </a:endParaRPr>
          </a:p>
          <a:p>
            <a:pPr marL="342900" indent="-342900">
              <a:buFont typeface="Arial" panose="020B0604020202020204" pitchFamily="34" charset="0"/>
              <a:buChar char="•"/>
            </a:pPr>
            <a:endParaRPr lang="en-US" sz="2000" dirty="0">
              <a:solidFill>
                <a:srgbClr val="000000"/>
              </a:solidFill>
              <a:latin typeface="EUAlbertina"/>
            </a:endParaRPr>
          </a:p>
          <a:p>
            <a:pPr marL="342900" indent="-342900">
              <a:buFont typeface="Arial" panose="020B0604020202020204" pitchFamily="34" charset="0"/>
              <a:buChar char="•"/>
            </a:pPr>
            <a:r>
              <a:rPr lang="en-US" sz="2000" dirty="0">
                <a:solidFill>
                  <a:srgbClr val="000000"/>
                </a:solidFill>
                <a:latin typeface="EUAlbertina"/>
              </a:rPr>
              <a:t>Definition for </a:t>
            </a:r>
            <a:r>
              <a:rPr lang="en-US" sz="2000" b="1" dirty="0">
                <a:solidFill>
                  <a:srgbClr val="000000"/>
                </a:solidFill>
                <a:latin typeface="EUAlbertina"/>
              </a:rPr>
              <a:t>License of Electricity Storage</a:t>
            </a:r>
          </a:p>
          <a:p>
            <a:pPr marL="342900" indent="-342900">
              <a:buFont typeface="Arial" panose="020B0604020202020204" pitchFamily="34" charset="0"/>
              <a:buChar char="•"/>
            </a:pPr>
            <a:r>
              <a:rPr lang="en-US" sz="2000" dirty="0">
                <a:solidFill>
                  <a:srgbClr val="000000"/>
                </a:solidFill>
                <a:latin typeface="EUAlbertina"/>
              </a:rPr>
              <a:t>Definition for </a:t>
            </a:r>
            <a:r>
              <a:rPr lang="en-US" sz="2000" b="1" dirty="0">
                <a:solidFill>
                  <a:srgbClr val="000000"/>
                </a:solidFill>
                <a:latin typeface="EUAlbertina"/>
              </a:rPr>
              <a:t>Pumped Storage Hydro Stations</a:t>
            </a:r>
          </a:p>
          <a:p>
            <a:pPr marL="342900" indent="-342900">
              <a:buFont typeface="Arial" panose="020B0604020202020204" pitchFamily="34" charset="0"/>
              <a:buChar char="•"/>
            </a:pPr>
            <a:r>
              <a:rPr lang="en-US" sz="2000" dirty="0">
                <a:solidFill>
                  <a:srgbClr val="000000"/>
                </a:solidFill>
                <a:latin typeface="EUAlbertina"/>
              </a:rPr>
              <a:t>Definition for </a:t>
            </a:r>
            <a:r>
              <a:rPr lang="en-US" sz="2000" b="1" dirty="0">
                <a:solidFill>
                  <a:srgbClr val="000000"/>
                </a:solidFill>
                <a:latin typeface="EUAlbertina"/>
              </a:rPr>
              <a:t> Hybrid Stations (RES + Storage) </a:t>
            </a:r>
            <a:r>
              <a:rPr lang="en-US" sz="2000" dirty="0">
                <a:solidFill>
                  <a:srgbClr val="000000"/>
                </a:solidFill>
                <a:latin typeface="EUAlbertina"/>
              </a:rPr>
              <a:t>only for the non interconnected islands and Crete</a:t>
            </a:r>
          </a:p>
          <a:p>
            <a:endParaRPr lang="en-US" sz="2000" b="1" dirty="0">
              <a:solidFill>
                <a:srgbClr val="000000"/>
              </a:solidFill>
              <a:latin typeface="EUAlbertina"/>
            </a:endParaRPr>
          </a:p>
          <a:p>
            <a:r>
              <a:rPr lang="en-US" sz="2000" b="1" dirty="0">
                <a:solidFill>
                  <a:srgbClr val="C00000"/>
                </a:solidFill>
                <a:latin typeface="EUAlbertina"/>
              </a:rPr>
              <a:t>Energy storage clauses have been incorporated in Greek law, with special emphasis on electricity storage</a:t>
            </a:r>
          </a:p>
        </p:txBody>
      </p:sp>
    </p:spTree>
    <p:extLst>
      <p:ext uri="{BB962C8B-B14F-4D97-AF65-F5344CB8AC3E}">
        <p14:creationId xmlns:p14="http://schemas.microsoft.com/office/powerpoint/2010/main" val="25620600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6</a:t>
            </a:fld>
            <a:endParaRPr lang="el-GR"/>
          </a:p>
        </p:txBody>
      </p:sp>
      <p:sp>
        <p:nvSpPr>
          <p:cNvPr id="6" name="Τίτλος 1">
            <a:extLst>
              <a:ext uri="{FF2B5EF4-FFF2-40B4-BE49-F238E27FC236}">
                <a16:creationId xmlns:a16="http://schemas.microsoft.com/office/drawing/2014/main" id="{50102C5F-B0A3-AB5D-450F-1DE788921710}"/>
              </a:ext>
            </a:extLst>
          </p:cNvPr>
          <p:cNvSpPr txBox="1">
            <a:spLocks/>
          </p:cNvSpPr>
          <p:nvPr/>
        </p:nvSpPr>
        <p:spPr>
          <a:xfrm>
            <a:off x="1118826" y="224405"/>
            <a:ext cx="10201279" cy="1380876"/>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3200" kern="1200" cap="none">
                <a:ln w="3175" cmpd="sng">
                  <a:noFill/>
                </a:ln>
                <a:solidFill>
                  <a:srgbClr val="993300"/>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Ownership of Electricity Storage by the TSO</a:t>
            </a:r>
          </a:p>
          <a:p>
            <a:r>
              <a:rPr lang="en-US" sz="1600" dirty="0"/>
              <a:t>(exact transfer of the provisions of the Electricity Directive in the Greek Law)</a:t>
            </a:r>
            <a:endParaRPr lang="el-GR" sz="1600" dirty="0"/>
          </a:p>
        </p:txBody>
      </p:sp>
      <p:sp>
        <p:nvSpPr>
          <p:cNvPr id="7" name="TextBox 6">
            <a:extLst>
              <a:ext uri="{FF2B5EF4-FFF2-40B4-BE49-F238E27FC236}">
                <a16:creationId xmlns:a16="http://schemas.microsoft.com/office/drawing/2014/main" id="{E4A7181E-BD7F-A8B8-48D3-FEF216A04789}"/>
              </a:ext>
            </a:extLst>
          </p:cNvPr>
          <p:cNvSpPr txBox="1"/>
          <p:nvPr/>
        </p:nvSpPr>
        <p:spPr>
          <a:xfrm>
            <a:off x="1727202" y="1407090"/>
            <a:ext cx="9997439" cy="4247317"/>
          </a:xfrm>
          <a:prstGeom prst="rect">
            <a:avLst/>
          </a:prstGeom>
          <a:noFill/>
        </p:spPr>
        <p:txBody>
          <a:bodyPr wrap="square">
            <a:spAutoFit/>
          </a:bodyPr>
          <a:lstStyle/>
          <a:p>
            <a:r>
              <a:rPr lang="en-US" sz="1800" b="0" i="0" u="none" strike="noStrike" baseline="0" dirty="0">
                <a:solidFill>
                  <a:srgbClr val="000000"/>
                </a:solidFill>
                <a:latin typeface="EUAlbertina"/>
              </a:rPr>
              <a:t>1</a:t>
            </a:r>
            <a:r>
              <a:rPr lang="en-US" sz="1800" b="0" i="0" u="none" strike="noStrike" baseline="0" dirty="0">
                <a:solidFill>
                  <a:srgbClr val="C00000"/>
                </a:solidFill>
                <a:latin typeface="EUAlbertina"/>
              </a:rPr>
              <a:t>.</a:t>
            </a:r>
            <a:r>
              <a:rPr lang="en-US" sz="1800" b="1" i="0" u="none" strike="noStrike" baseline="0" dirty="0">
                <a:solidFill>
                  <a:srgbClr val="C00000"/>
                </a:solidFill>
                <a:latin typeface="EUAlbertina"/>
              </a:rPr>
              <a:t>TSO shall not own</a:t>
            </a:r>
            <a:r>
              <a:rPr lang="en-US" sz="1800" b="1" i="0" u="none" strike="noStrike" baseline="0" dirty="0">
                <a:solidFill>
                  <a:srgbClr val="000000"/>
                </a:solidFill>
                <a:latin typeface="EUAlbertina"/>
              </a:rPr>
              <a:t>, develop, manage or operate </a:t>
            </a:r>
            <a:r>
              <a:rPr lang="en-US" sz="1800" b="1" i="0" u="none" strike="noStrike" baseline="0" dirty="0">
                <a:solidFill>
                  <a:srgbClr val="FF0000"/>
                </a:solidFill>
                <a:latin typeface="EUAlbertina"/>
              </a:rPr>
              <a:t>energy storage facilities. </a:t>
            </a:r>
          </a:p>
          <a:p>
            <a:endParaRPr lang="en-US" dirty="0">
              <a:solidFill>
                <a:srgbClr val="000000"/>
              </a:solidFill>
              <a:latin typeface="EUAlbertina"/>
            </a:endParaRPr>
          </a:p>
          <a:p>
            <a:r>
              <a:rPr lang="en-US" sz="1800" b="0" i="0" u="none" strike="noStrike" baseline="0" dirty="0">
                <a:solidFill>
                  <a:srgbClr val="000000"/>
                </a:solidFill>
                <a:latin typeface="EUAlbertina"/>
              </a:rPr>
              <a:t>2.By way of </a:t>
            </a:r>
            <a:r>
              <a:rPr lang="en-US" sz="1800" b="1" i="0" u="none" strike="noStrike" baseline="0" dirty="0">
                <a:solidFill>
                  <a:srgbClr val="C00000"/>
                </a:solidFill>
                <a:latin typeface="EUAlbertina"/>
              </a:rPr>
              <a:t>derogation</a:t>
            </a:r>
            <a:r>
              <a:rPr lang="en-US" sz="1800" b="0" i="0" u="none" strike="noStrike" baseline="0" dirty="0">
                <a:solidFill>
                  <a:srgbClr val="000000"/>
                </a:solidFill>
                <a:latin typeface="EUAlbertina"/>
              </a:rPr>
              <a:t>, the TSO may own, develop, manage or operate energy storage facilities, </a:t>
            </a:r>
          </a:p>
          <a:p>
            <a:r>
              <a:rPr lang="en-US" sz="1800" i="0" u="none" strike="noStrike" baseline="0" dirty="0" err="1">
                <a:solidFill>
                  <a:srgbClr val="FF0000"/>
                </a:solidFill>
                <a:latin typeface="EUAlbertina"/>
              </a:rPr>
              <a:t>i</a:t>
            </a:r>
            <a:r>
              <a:rPr lang="en-US" sz="1800" i="0" u="none" strike="noStrike" baseline="0" dirty="0">
                <a:solidFill>
                  <a:srgbClr val="FF0000"/>
                </a:solidFill>
                <a:latin typeface="EUAlbertina"/>
              </a:rPr>
              <a:t>. </a:t>
            </a:r>
            <a:r>
              <a:rPr lang="en-US" dirty="0">
                <a:solidFill>
                  <a:srgbClr val="000000"/>
                </a:solidFill>
                <a:latin typeface="EUAlbertina"/>
              </a:rPr>
              <a:t>where they are </a:t>
            </a:r>
            <a:r>
              <a:rPr lang="en-US" sz="1800" i="0" u="none" strike="noStrike" baseline="0" dirty="0">
                <a:solidFill>
                  <a:srgbClr val="C00000"/>
                </a:solidFill>
                <a:latin typeface="EUAlbertina"/>
              </a:rPr>
              <a:t>fully integrated network components </a:t>
            </a:r>
            <a:r>
              <a:rPr lang="en-US" dirty="0">
                <a:solidFill>
                  <a:srgbClr val="000000"/>
                </a:solidFill>
                <a:latin typeface="EUAlbertina"/>
              </a:rPr>
              <a:t>after </a:t>
            </a:r>
            <a:r>
              <a:rPr lang="en-US" dirty="0">
                <a:solidFill>
                  <a:srgbClr val="C00000"/>
                </a:solidFill>
                <a:latin typeface="EUAlbertina"/>
              </a:rPr>
              <a:t>RAE’s</a:t>
            </a:r>
            <a:r>
              <a:rPr lang="en-US" sz="1800" b="0" i="0" u="none" strike="noStrike" baseline="0" dirty="0">
                <a:solidFill>
                  <a:srgbClr val="C00000"/>
                </a:solidFill>
                <a:latin typeface="EUAlbertina"/>
              </a:rPr>
              <a:t> approval, </a:t>
            </a:r>
            <a:r>
              <a:rPr lang="en-US" sz="1800" b="1" i="0" u="none" strike="noStrike" baseline="0" dirty="0">
                <a:solidFill>
                  <a:srgbClr val="C00000"/>
                </a:solidFill>
                <a:latin typeface="EUAlbertina"/>
              </a:rPr>
              <a:t>or </a:t>
            </a:r>
          </a:p>
          <a:p>
            <a:r>
              <a:rPr lang="en-US" sz="1800" i="0" u="none" strike="noStrike" baseline="0" dirty="0">
                <a:solidFill>
                  <a:srgbClr val="FF0000"/>
                </a:solidFill>
                <a:latin typeface="EUAlbertina"/>
              </a:rPr>
              <a:t>ii. </a:t>
            </a:r>
            <a:r>
              <a:rPr lang="en-US" sz="1800" b="0" i="0" u="none" strike="noStrike" baseline="0" dirty="0">
                <a:solidFill>
                  <a:srgbClr val="000000"/>
                </a:solidFill>
                <a:latin typeface="EUAlbertina"/>
              </a:rPr>
              <a:t>where all the </a:t>
            </a:r>
            <a:r>
              <a:rPr lang="en-US" sz="1800" b="0" i="0" u="none" strike="noStrike" baseline="0" dirty="0">
                <a:solidFill>
                  <a:srgbClr val="C00000"/>
                </a:solidFill>
                <a:latin typeface="EUAlbertina"/>
              </a:rPr>
              <a:t>following conditions are fulfilled</a:t>
            </a:r>
            <a:r>
              <a:rPr lang="en-US" sz="1800" b="0" i="0" u="none" strike="noStrike" baseline="0" dirty="0">
                <a:solidFill>
                  <a:srgbClr val="FF0000"/>
                </a:solidFill>
                <a:latin typeface="EUAlbertina"/>
              </a:rPr>
              <a:t>: </a:t>
            </a:r>
          </a:p>
          <a:p>
            <a:pPr marL="342900" indent="-342900">
              <a:buAutoNum type="alphaLcParenBoth"/>
            </a:pPr>
            <a:r>
              <a:rPr lang="en-US" sz="1800" b="1" i="0" u="none" strike="noStrike" baseline="0" dirty="0">
                <a:solidFill>
                  <a:srgbClr val="000000"/>
                </a:solidFill>
                <a:latin typeface="EUAlbertina"/>
              </a:rPr>
              <a:t>other parties</a:t>
            </a:r>
            <a:r>
              <a:rPr lang="en-US" sz="1800" b="0" i="0" u="none" strike="noStrike" baseline="0" dirty="0">
                <a:solidFill>
                  <a:srgbClr val="000000"/>
                </a:solidFill>
                <a:latin typeface="EUAlbertina"/>
              </a:rPr>
              <a:t>, following a </a:t>
            </a:r>
            <a:r>
              <a:rPr lang="en-US" sz="1800" b="1" i="0" u="none" strike="noStrike" baseline="0" dirty="0">
                <a:solidFill>
                  <a:srgbClr val="000000"/>
                </a:solidFill>
                <a:latin typeface="EUAlbertina"/>
              </a:rPr>
              <a:t>tendering procedure</a:t>
            </a:r>
            <a:r>
              <a:rPr lang="en-US" sz="1800" b="0" i="0" u="none" strike="noStrike" baseline="0" dirty="0">
                <a:solidFill>
                  <a:srgbClr val="000000"/>
                </a:solidFill>
                <a:latin typeface="EUAlbertina"/>
              </a:rPr>
              <a:t> </a:t>
            </a:r>
            <a:r>
              <a:rPr lang="en-US" sz="1800" b="0" i="0" u="sng" strike="noStrike" baseline="0" dirty="0">
                <a:solidFill>
                  <a:srgbClr val="000000"/>
                </a:solidFill>
                <a:latin typeface="EUAlbertina"/>
              </a:rPr>
              <a:t>approved by RAE </a:t>
            </a:r>
            <a:r>
              <a:rPr lang="en-US" sz="1800" b="0" i="0" u="none" strike="noStrike" baseline="0" dirty="0">
                <a:solidFill>
                  <a:srgbClr val="000000"/>
                </a:solidFill>
                <a:latin typeface="EUAlbertina"/>
              </a:rPr>
              <a:t>have </a:t>
            </a:r>
            <a:r>
              <a:rPr lang="en-US" sz="1800" b="1" i="0" u="none" strike="noStrike" baseline="0" dirty="0">
                <a:solidFill>
                  <a:srgbClr val="000000"/>
                </a:solidFill>
                <a:latin typeface="EUAlbertina"/>
              </a:rPr>
              <a:t>not</a:t>
            </a:r>
            <a:r>
              <a:rPr lang="en-US" sz="1800" b="0" i="0" u="none" strike="noStrike" baseline="0" dirty="0">
                <a:solidFill>
                  <a:srgbClr val="000000"/>
                </a:solidFill>
                <a:latin typeface="EUAlbertina"/>
              </a:rPr>
              <a:t> been awarded a right to own, develop, manage or operate such facilities, or could not deliver those services at a reasonable cost and in a timely manner; </a:t>
            </a:r>
          </a:p>
          <a:p>
            <a:pPr marL="342900" indent="-342900">
              <a:buAutoNum type="alphaLcParenBoth"/>
            </a:pPr>
            <a:r>
              <a:rPr lang="en-US" sz="1800" b="0" i="0" u="none" strike="noStrike" baseline="0" dirty="0">
                <a:solidFill>
                  <a:srgbClr val="000000"/>
                </a:solidFill>
                <a:latin typeface="EUAlbertina"/>
              </a:rPr>
              <a:t> such facilities or </a:t>
            </a:r>
            <a:r>
              <a:rPr lang="en-US" sz="1800" b="1" i="0" u="none" strike="noStrike" baseline="0" dirty="0">
                <a:solidFill>
                  <a:srgbClr val="000000"/>
                </a:solidFill>
                <a:latin typeface="EUAlbertina"/>
              </a:rPr>
              <a:t>non-frequency ancillary services </a:t>
            </a:r>
            <a:r>
              <a:rPr lang="en-US" sz="1800" b="0" i="0" u="none" strike="noStrike" baseline="0" dirty="0">
                <a:solidFill>
                  <a:srgbClr val="000000"/>
                </a:solidFill>
                <a:latin typeface="EUAlbertina"/>
              </a:rPr>
              <a:t>are necessary for the TSO to fulfil his obligations  for the operation of the transmission system and they are </a:t>
            </a:r>
            <a:r>
              <a:rPr lang="en-US" sz="1800" b="1" i="0" u="none" strike="noStrike" baseline="0" dirty="0">
                <a:solidFill>
                  <a:srgbClr val="000000"/>
                </a:solidFill>
                <a:latin typeface="EUAlbertina"/>
              </a:rPr>
              <a:t>not used to buy or sell electricity in the electricity markets</a:t>
            </a:r>
            <a:r>
              <a:rPr lang="en-US" sz="1800" b="0" i="0" u="none" strike="noStrike" baseline="0" dirty="0">
                <a:solidFill>
                  <a:srgbClr val="000000"/>
                </a:solidFill>
                <a:latin typeface="EUAlbertina"/>
              </a:rPr>
              <a:t>; and </a:t>
            </a:r>
          </a:p>
          <a:p>
            <a:pPr marL="342900" indent="-342900">
              <a:buAutoNum type="alphaLcParenBoth"/>
            </a:pPr>
            <a:r>
              <a:rPr lang="en-US" u="sng" dirty="0">
                <a:solidFill>
                  <a:srgbClr val="FF0000"/>
                </a:solidFill>
                <a:latin typeface="EUAlbertina"/>
              </a:rPr>
              <a:t>RAE</a:t>
            </a:r>
            <a:r>
              <a:rPr lang="en-US" sz="1800" b="0" i="0" u="sng" strike="noStrike" baseline="0" dirty="0">
                <a:solidFill>
                  <a:srgbClr val="FF0000"/>
                </a:solidFill>
                <a:latin typeface="EUAlbertina"/>
              </a:rPr>
              <a:t> </a:t>
            </a:r>
            <a:r>
              <a:rPr lang="en-US" sz="1800" b="0" i="0" u="none" strike="noStrike" baseline="0" dirty="0">
                <a:solidFill>
                  <a:srgbClr val="FF0000"/>
                </a:solidFill>
                <a:latin typeface="EUAlbertina"/>
              </a:rPr>
              <a:t>has assessed the necessity of such a derogation</a:t>
            </a:r>
            <a:r>
              <a:rPr lang="en-US" sz="1800" b="0" i="0" u="none" strike="noStrike" baseline="0" dirty="0">
                <a:solidFill>
                  <a:srgbClr val="000000"/>
                </a:solidFill>
                <a:latin typeface="EUAlbertina"/>
              </a:rPr>
              <a:t>, has carried out an </a:t>
            </a:r>
            <a:r>
              <a:rPr lang="en-US" sz="1800" b="0" i="1" u="none" strike="noStrike" baseline="0" dirty="0">
                <a:solidFill>
                  <a:srgbClr val="000000"/>
                </a:solidFill>
                <a:latin typeface="EUAlbertina"/>
              </a:rPr>
              <a:t>ex ante </a:t>
            </a:r>
            <a:r>
              <a:rPr lang="en-US" sz="1800" b="0" i="0" u="none" strike="noStrike" baseline="0" dirty="0">
                <a:solidFill>
                  <a:srgbClr val="000000"/>
                </a:solidFill>
                <a:latin typeface="EUAlbertina"/>
              </a:rPr>
              <a:t>review of the applicability of a tendering procedure, including the conditions of the tendering procedure, and has granted its approval. </a:t>
            </a:r>
          </a:p>
          <a:p>
            <a:r>
              <a:rPr lang="en-US" u="sng" dirty="0">
                <a:solidFill>
                  <a:srgbClr val="000000"/>
                </a:solidFill>
                <a:latin typeface="EUAlbertina"/>
              </a:rPr>
              <a:t>RAE</a:t>
            </a:r>
            <a:r>
              <a:rPr lang="en-US" sz="1800" b="0" i="0" u="none" strike="noStrike" baseline="0" dirty="0">
                <a:solidFill>
                  <a:srgbClr val="000000"/>
                </a:solidFill>
                <a:latin typeface="EUAlbertina"/>
              </a:rPr>
              <a:t> may draw up guidelines or procurement clauses to help the TSO ensure a fair tendering procedure. </a:t>
            </a:r>
            <a:endParaRPr lang="el-GR" sz="2000" b="1" dirty="0">
              <a:solidFill>
                <a:srgbClr val="000000"/>
              </a:solidFill>
              <a:latin typeface="EUAlbertina"/>
            </a:endParaRPr>
          </a:p>
        </p:txBody>
      </p:sp>
    </p:spTree>
    <p:extLst>
      <p:ext uri="{BB962C8B-B14F-4D97-AF65-F5344CB8AC3E}">
        <p14:creationId xmlns:p14="http://schemas.microsoft.com/office/powerpoint/2010/main" val="8336651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7</a:t>
            </a:fld>
            <a:endParaRPr lang="el-GR"/>
          </a:p>
        </p:txBody>
      </p:sp>
      <p:sp>
        <p:nvSpPr>
          <p:cNvPr id="6" name="Τίτλος 1">
            <a:extLst>
              <a:ext uri="{FF2B5EF4-FFF2-40B4-BE49-F238E27FC236}">
                <a16:creationId xmlns:a16="http://schemas.microsoft.com/office/drawing/2014/main" id="{50102C5F-B0A3-AB5D-450F-1DE788921710}"/>
              </a:ext>
            </a:extLst>
          </p:cNvPr>
          <p:cNvSpPr txBox="1">
            <a:spLocks/>
          </p:cNvSpPr>
          <p:nvPr/>
        </p:nvSpPr>
        <p:spPr>
          <a:xfrm>
            <a:off x="1118826" y="224405"/>
            <a:ext cx="10201279" cy="1380876"/>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3200" kern="1200" cap="none">
                <a:ln w="3175" cmpd="sng">
                  <a:noFill/>
                </a:ln>
                <a:solidFill>
                  <a:srgbClr val="993300"/>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Ownership of Electricity Storage by the DSO</a:t>
            </a:r>
          </a:p>
          <a:p>
            <a:r>
              <a:rPr lang="en-US" sz="1700" dirty="0"/>
              <a:t>(exact transfer of the provisions of the Electricity Directive in the Greek Law)</a:t>
            </a:r>
            <a:endParaRPr lang="el-GR" sz="1700" dirty="0"/>
          </a:p>
          <a:p>
            <a:endParaRPr lang="el-GR" dirty="0"/>
          </a:p>
        </p:txBody>
      </p:sp>
      <p:sp>
        <p:nvSpPr>
          <p:cNvPr id="7" name="TextBox 6">
            <a:extLst>
              <a:ext uri="{FF2B5EF4-FFF2-40B4-BE49-F238E27FC236}">
                <a16:creationId xmlns:a16="http://schemas.microsoft.com/office/drawing/2014/main" id="{E4A7181E-BD7F-A8B8-48D3-FEF216A04789}"/>
              </a:ext>
            </a:extLst>
          </p:cNvPr>
          <p:cNvSpPr txBox="1"/>
          <p:nvPr/>
        </p:nvSpPr>
        <p:spPr>
          <a:xfrm>
            <a:off x="1322668" y="1244530"/>
            <a:ext cx="9997439" cy="4524315"/>
          </a:xfrm>
          <a:prstGeom prst="rect">
            <a:avLst/>
          </a:prstGeom>
          <a:noFill/>
        </p:spPr>
        <p:txBody>
          <a:bodyPr wrap="square">
            <a:spAutoFit/>
          </a:bodyPr>
          <a:lstStyle/>
          <a:p>
            <a:pPr marL="342900" indent="-342900">
              <a:buAutoNum type="arabicPeriod"/>
            </a:pPr>
            <a:r>
              <a:rPr lang="en-US" dirty="0">
                <a:solidFill>
                  <a:srgbClr val="C00000"/>
                </a:solidFill>
                <a:latin typeface="EUAlbertina"/>
              </a:rPr>
              <a:t>DSO shall not own</a:t>
            </a:r>
            <a:r>
              <a:rPr lang="en-US" dirty="0">
                <a:solidFill>
                  <a:srgbClr val="000000"/>
                </a:solidFill>
                <a:latin typeface="EUAlbertina"/>
              </a:rPr>
              <a:t>, develop, manage or operate </a:t>
            </a:r>
            <a:r>
              <a:rPr lang="en-US" dirty="0">
                <a:solidFill>
                  <a:srgbClr val="C00000"/>
                </a:solidFill>
                <a:latin typeface="EUAlbertina"/>
              </a:rPr>
              <a:t>energy storage facilities</a:t>
            </a:r>
            <a:r>
              <a:rPr lang="en-US" dirty="0">
                <a:solidFill>
                  <a:srgbClr val="000000"/>
                </a:solidFill>
                <a:latin typeface="EUAlbertina"/>
              </a:rPr>
              <a:t>. </a:t>
            </a:r>
          </a:p>
          <a:p>
            <a:pPr marL="342900" indent="-342900">
              <a:buAutoNum type="arabicPeriod"/>
            </a:pPr>
            <a:endParaRPr lang="en-US" dirty="0">
              <a:solidFill>
                <a:srgbClr val="000000"/>
              </a:solidFill>
              <a:latin typeface="EUAlbertina"/>
            </a:endParaRPr>
          </a:p>
          <a:p>
            <a:pPr marL="342900" indent="-342900">
              <a:buAutoNum type="arabicPeriod"/>
            </a:pPr>
            <a:r>
              <a:rPr lang="en-US" dirty="0">
                <a:solidFill>
                  <a:srgbClr val="000000"/>
                </a:solidFill>
                <a:latin typeface="EUAlbertina"/>
              </a:rPr>
              <a:t>By way of </a:t>
            </a:r>
            <a:r>
              <a:rPr lang="en-US" b="1" dirty="0">
                <a:solidFill>
                  <a:srgbClr val="C00000"/>
                </a:solidFill>
                <a:latin typeface="EUAlbertina"/>
              </a:rPr>
              <a:t>derogation</a:t>
            </a:r>
            <a:r>
              <a:rPr lang="en-US" dirty="0">
                <a:solidFill>
                  <a:srgbClr val="000000"/>
                </a:solidFill>
                <a:latin typeface="EUAlbertina"/>
              </a:rPr>
              <a:t> the DSO may own, develop, manage or operate energy storage facilities, </a:t>
            </a:r>
          </a:p>
          <a:p>
            <a:pPr marL="400050" indent="-400050">
              <a:buAutoNum type="romanLcPeriod"/>
            </a:pPr>
            <a:r>
              <a:rPr lang="en-US" sz="1800" b="1" i="0" u="none" strike="noStrike" baseline="0" dirty="0">
                <a:solidFill>
                  <a:srgbClr val="FF0000"/>
                </a:solidFill>
                <a:latin typeface="EUAlbertina"/>
              </a:rPr>
              <a:t> </a:t>
            </a:r>
            <a:r>
              <a:rPr lang="en-US" dirty="0">
                <a:solidFill>
                  <a:srgbClr val="000000"/>
                </a:solidFill>
                <a:latin typeface="EUAlbertina"/>
              </a:rPr>
              <a:t>where they are </a:t>
            </a:r>
            <a:r>
              <a:rPr lang="en-US" dirty="0">
                <a:solidFill>
                  <a:srgbClr val="C00000"/>
                </a:solidFill>
                <a:latin typeface="EUAlbertina"/>
              </a:rPr>
              <a:t>fully integrated network components after </a:t>
            </a:r>
            <a:r>
              <a:rPr lang="en-US" b="1" u="sng" dirty="0">
                <a:solidFill>
                  <a:srgbClr val="C00000"/>
                </a:solidFill>
                <a:latin typeface="EUAlbertina"/>
              </a:rPr>
              <a:t>RAE’s approval</a:t>
            </a:r>
            <a:r>
              <a:rPr lang="en-US" dirty="0">
                <a:solidFill>
                  <a:srgbClr val="000000"/>
                </a:solidFill>
                <a:latin typeface="EUAlbertina"/>
              </a:rPr>
              <a:t>, </a:t>
            </a:r>
            <a:r>
              <a:rPr lang="en-US" b="1" dirty="0">
                <a:solidFill>
                  <a:srgbClr val="C00000"/>
                </a:solidFill>
                <a:latin typeface="EUAlbertina"/>
              </a:rPr>
              <a:t>or </a:t>
            </a:r>
          </a:p>
          <a:p>
            <a:pPr marL="400050" indent="-400050">
              <a:buAutoNum type="romanLcPeriod"/>
            </a:pPr>
            <a:r>
              <a:rPr lang="en-US" sz="1800" b="1" i="0" u="none" strike="noStrike" baseline="0" dirty="0">
                <a:solidFill>
                  <a:srgbClr val="FF0000"/>
                </a:solidFill>
                <a:latin typeface="EUAlbertina"/>
              </a:rPr>
              <a:t> </a:t>
            </a:r>
            <a:r>
              <a:rPr lang="en-US" dirty="0">
                <a:solidFill>
                  <a:srgbClr val="000000"/>
                </a:solidFill>
                <a:latin typeface="EUAlbertina"/>
              </a:rPr>
              <a:t>where all of the </a:t>
            </a:r>
            <a:r>
              <a:rPr lang="en-US" dirty="0">
                <a:solidFill>
                  <a:srgbClr val="C00000"/>
                </a:solidFill>
                <a:latin typeface="EUAlbertina"/>
              </a:rPr>
              <a:t>following conditions are fulfilled</a:t>
            </a:r>
            <a:r>
              <a:rPr lang="en-US" dirty="0">
                <a:solidFill>
                  <a:srgbClr val="000000"/>
                </a:solidFill>
                <a:latin typeface="EUAlbertina"/>
              </a:rPr>
              <a:t>: </a:t>
            </a:r>
          </a:p>
          <a:p>
            <a:pPr marL="342900" indent="-342900">
              <a:buAutoNum type="alphaLcParenBoth"/>
            </a:pPr>
            <a:r>
              <a:rPr lang="en-US" b="1" dirty="0">
                <a:solidFill>
                  <a:srgbClr val="000000"/>
                </a:solidFill>
                <a:latin typeface="EUAlbertina"/>
              </a:rPr>
              <a:t>other parties</a:t>
            </a:r>
            <a:r>
              <a:rPr lang="en-US" dirty="0">
                <a:solidFill>
                  <a:srgbClr val="000000"/>
                </a:solidFill>
                <a:latin typeface="EUAlbertina"/>
              </a:rPr>
              <a:t>, following a </a:t>
            </a:r>
            <a:r>
              <a:rPr lang="en-US" b="1" dirty="0">
                <a:solidFill>
                  <a:srgbClr val="000000"/>
                </a:solidFill>
                <a:latin typeface="EUAlbertina"/>
              </a:rPr>
              <a:t>tendering procedure </a:t>
            </a:r>
            <a:r>
              <a:rPr lang="en-US" dirty="0">
                <a:solidFill>
                  <a:srgbClr val="000000"/>
                </a:solidFill>
                <a:latin typeface="EUAlbertina"/>
              </a:rPr>
              <a:t>approved </a:t>
            </a:r>
            <a:r>
              <a:rPr lang="en-US" u="sng" dirty="0">
                <a:solidFill>
                  <a:srgbClr val="000000"/>
                </a:solidFill>
                <a:latin typeface="EUAlbertina"/>
              </a:rPr>
              <a:t>by RAE</a:t>
            </a:r>
            <a:r>
              <a:rPr lang="en-US" dirty="0">
                <a:solidFill>
                  <a:srgbClr val="000000"/>
                </a:solidFill>
                <a:latin typeface="EUAlbertina"/>
              </a:rPr>
              <a:t>, have not been awarded a right to own, develop, manage or operate such facilities, or could not deliver those services at a reasonable cost and in a timely manner; </a:t>
            </a:r>
          </a:p>
          <a:p>
            <a:pPr marL="342900" indent="-342900">
              <a:buAutoNum type="alphaLcParenBoth"/>
            </a:pPr>
            <a:r>
              <a:rPr lang="en-US" dirty="0">
                <a:solidFill>
                  <a:srgbClr val="000000"/>
                </a:solidFill>
                <a:latin typeface="EUAlbertina"/>
              </a:rPr>
              <a:t>such facilities are necessary for the DSO to fulfil their obligations for the operation of the distribution system and the facilities are </a:t>
            </a:r>
            <a:r>
              <a:rPr lang="en-US" b="1" dirty="0">
                <a:solidFill>
                  <a:srgbClr val="000000"/>
                </a:solidFill>
                <a:latin typeface="EUAlbertina"/>
              </a:rPr>
              <a:t>not used to buy or sell electricity in the electricity markets</a:t>
            </a:r>
            <a:r>
              <a:rPr lang="en-US" dirty="0">
                <a:solidFill>
                  <a:srgbClr val="000000"/>
                </a:solidFill>
                <a:latin typeface="EUAlbertina"/>
              </a:rPr>
              <a:t>; and </a:t>
            </a:r>
          </a:p>
          <a:p>
            <a:pPr marL="342900" indent="-342900">
              <a:buAutoNum type="alphaLcParenBoth"/>
            </a:pPr>
            <a:r>
              <a:rPr lang="en-US" u="sng" dirty="0">
                <a:solidFill>
                  <a:srgbClr val="C00000"/>
                </a:solidFill>
                <a:latin typeface="EUAlbertina"/>
              </a:rPr>
              <a:t>RAE</a:t>
            </a:r>
            <a:r>
              <a:rPr lang="en-US" dirty="0">
                <a:solidFill>
                  <a:srgbClr val="C00000"/>
                </a:solidFill>
                <a:latin typeface="EUAlbertina"/>
              </a:rPr>
              <a:t> has assessed the necessity of such a derogation</a:t>
            </a:r>
            <a:r>
              <a:rPr lang="en-US" dirty="0">
                <a:solidFill>
                  <a:srgbClr val="000000"/>
                </a:solidFill>
                <a:latin typeface="EUAlbertina"/>
              </a:rPr>
              <a:t> and has carried out an assessment of the tendering procedure, including the conditions of the tendering procedure, and has granted its approval. </a:t>
            </a:r>
          </a:p>
          <a:p>
            <a:endParaRPr lang="en-US" dirty="0">
              <a:solidFill>
                <a:srgbClr val="000000"/>
              </a:solidFill>
              <a:latin typeface="EUAlbertina"/>
            </a:endParaRPr>
          </a:p>
          <a:p>
            <a:r>
              <a:rPr lang="en-US" u="sng" dirty="0">
                <a:solidFill>
                  <a:srgbClr val="000000"/>
                </a:solidFill>
                <a:latin typeface="EUAlbertina"/>
              </a:rPr>
              <a:t>RAE</a:t>
            </a:r>
            <a:r>
              <a:rPr lang="en-US" dirty="0">
                <a:solidFill>
                  <a:srgbClr val="000000"/>
                </a:solidFill>
                <a:latin typeface="EUAlbertina"/>
              </a:rPr>
              <a:t> may draw up guidelines or procurement clauses to help distribution system operators ensure a fair tendering procedure. </a:t>
            </a:r>
            <a:endParaRPr lang="el-GR" dirty="0">
              <a:solidFill>
                <a:srgbClr val="000000"/>
              </a:solidFill>
              <a:latin typeface="EUAlbertina"/>
            </a:endParaRPr>
          </a:p>
        </p:txBody>
      </p:sp>
    </p:spTree>
    <p:extLst>
      <p:ext uri="{BB962C8B-B14F-4D97-AF65-F5344CB8AC3E}">
        <p14:creationId xmlns:p14="http://schemas.microsoft.com/office/powerpoint/2010/main" val="223913198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612B8E-34AB-41C9-8CF3-8D92D84FAF29}"/>
              </a:ext>
            </a:extLst>
          </p:cNvPr>
          <p:cNvSpPr>
            <a:spLocks noGrp="1"/>
          </p:cNvSpPr>
          <p:nvPr>
            <p:ph idx="1"/>
          </p:nvPr>
        </p:nvSpPr>
        <p:spPr>
          <a:xfrm>
            <a:off x="464024" y="2664178"/>
            <a:ext cx="11527366" cy="3451893"/>
          </a:xfrm>
        </p:spPr>
        <p:txBody>
          <a:bodyPr>
            <a:normAutofit/>
          </a:bodyPr>
          <a:lstStyle/>
          <a:p>
            <a:pPr marL="0" indent="0" algn="ctr">
              <a:buNone/>
            </a:pPr>
            <a:r>
              <a:rPr lang="en-US" sz="6000" dirty="0">
                <a:solidFill>
                  <a:srgbClr val="6C082E"/>
                </a:solidFill>
              </a:rPr>
              <a:t>New licensing procedure</a:t>
            </a:r>
            <a:endParaRPr lang="el-GR" sz="4800" dirty="0">
              <a:solidFill>
                <a:srgbClr val="6C082E"/>
              </a:solidFill>
            </a:endParaRPr>
          </a:p>
        </p:txBody>
      </p:sp>
      <p:sp>
        <p:nvSpPr>
          <p:cNvPr id="4" name="Θέση αριθμού διαφάνειας 3">
            <a:extLst>
              <a:ext uri="{FF2B5EF4-FFF2-40B4-BE49-F238E27FC236}">
                <a16:creationId xmlns:a16="http://schemas.microsoft.com/office/drawing/2014/main" id="{868E7AE4-9AF8-459A-A44D-E13A82104F2E}"/>
              </a:ext>
            </a:extLst>
          </p:cNvPr>
          <p:cNvSpPr>
            <a:spLocks noGrp="1"/>
          </p:cNvSpPr>
          <p:nvPr>
            <p:ph type="sldNum" sz="quarter" idx="12"/>
          </p:nvPr>
        </p:nvSpPr>
        <p:spPr/>
        <p:txBody>
          <a:bodyPr/>
          <a:lstStyle/>
          <a:p>
            <a:fld id="{90AF685C-F7AD-47F1-8311-966FC20195BE}" type="slidenum">
              <a:rPr lang="el-GR" smtClean="0"/>
              <a:t>8</a:t>
            </a:fld>
            <a:endParaRPr lang="el-GR"/>
          </a:p>
        </p:txBody>
      </p:sp>
      <p:sp>
        <p:nvSpPr>
          <p:cNvPr id="5" name="Οβάλ 4">
            <a:extLst>
              <a:ext uri="{FF2B5EF4-FFF2-40B4-BE49-F238E27FC236}">
                <a16:creationId xmlns:a16="http://schemas.microsoft.com/office/drawing/2014/main" id="{87CE2E51-E365-4135-B7FC-595D5CF8744C}"/>
              </a:ext>
            </a:extLst>
          </p:cNvPr>
          <p:cNvSpPr/>
          <p:nvPr/>
        </p:nvSpPr>
        <p:spPr>
          <a:xfrm>
            <a:off x="5558749" y="836712"/>
            <a:ext cx="2111022" cy="2088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600" b="1" dirty="0">
                <a:solidFill>
                  <a:schemeClr val="bg1"/>
                </a:solidFill>
                <a:latin typeface="Arial" panose="020B0604020202020204" pitchFamily="34" charset="0"/>
                <a:cs typeface="Arial" panose="020B0604020202020204" pitchFamily="34" charset="0"/>
              </a:rPr>
              <a:t>2</a:t>
            </a:r>
            <a:endParaRPr lang="el-GR" sz="16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538599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449E75A8-532D-E543-B14E-855C3ABF3ACC}"/>
              </a:ext>
            </a:extLst>
          </p:cNvPr>
          <p:cNvSpPr>
            <a:spLocks noGrp="1"/>
          </p:cNvSpPr>
          <p:nvPr>
            <p:ph type="sldNum" sz="quarter" idx="12"/>
          </p:nvPr>
        </p:nvSpPr>
        <p:spPr/>
        <p:txBody>
          <a:bodyPr/>
          <a:lstStyle/>
          <a:p>
            <a:fld id="{90AF685C-F7AD-47F1-8311-966FC20195BE}" type="slidenum">
              <a:rPr lang="el-GR" smtClean="0"/>
              <a:t>9</a:t>
            </a:fld>
            <a:endParaRPr lang="el-GR"/>
          </a:p>
        </p:txBody>
      </p:sp>
      <p:sp>
        <p:nvSpPr>
          <p:cNvPr id="6" name="Τίτλος 1">
            <a:extLst>
              <a:ext uri="{FF2B5EF4-FFF2-40B4-BE49-F238E27FC236}">
                <a16:creationId xmlns:a16="http://schemas.microsoft.com/office/drawing/2014/main" id="{50102C5F-B0A3-AB5D-450F-1DE788921710}"/>
              </a:ext>
            </a:extLst>
          </p:cNvPr>
          <p:cNvSpPr txBox="1">
            <a:spLocks/>
          </p:cNvSpPr>
          <p:nvPr/>
        </p:nvSpPr>
        <p:spPr>
          <a:xfrm>
            <a:off x="1118826" y="224405"/>
            <a:ext cx="10201279" cy="1380876"/>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3200" kern="1200" cap="none">
                <a:ln w="3175" cmpd="sng">
                  <a:noFill/>
                </a:ln>
                <a:solidFill>
                  <a:srgbClr val="993300"/>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Types of Electricity Storage Stations and their License evaluation procedure</a:t>
            </a:r>
            <a:endParaRPr lang="el-GR" sz="1700" dirty="0"/>
          </a:p>
          <a:p>
            <a:endParaRPr lang="el-GR" dirty="0"/>
          </a:p>
        </p:txBody>
      </p:sp>
      <p:sp>
        <p:nvSpPr>
          <p:cNvPr id="7" name="TextBox 6">
            <a:extLst>
              <a:ext uri="{FF2B5EF4-FFF2-40B4-BE49-F238E27FC236}">
                <a16:creationId xmlns:a16="http://schemas.microsoft.com/office/drawing/2014/main" id="{E4A7181E-BD7F-A8B8-48D3-FEF216A04789}"/>
              </a:ext>
            </a:extLst>
          </p:cNvPr>
          <p:cNvSpPr txBox="1"/>
          <p:nvPr/>
        </p:nvSpPr>
        <p:spPr>
          <a:xfrm>
            <a:off x="1184987" y="1405226"/>
            <a:ext cx="10898155" cy="5293757"/>
          </a:xfrm>
          <a:prstGeom prst="rect">
            <a:avLst/>
          </a:prstGeom>
          <a:noFill/>
        </p:spPr>
        <p:txBody>
          <a:bodyPr wrap="square">
            <a:spAutoFit/>
          </a:bodyPr>
          <a:lstStyle/>
          <a:p>
            <a:pPr marL="457200" indent="-457200">
              <a:buFont typeface="+mj-lt"/>
              <a:buAutoNum type="arabicPeriod"/>
            </a:pPr>
            <a:r>
              <a:rPr lang="en-US" sz="2000" b="1" dirty="0">
                <a:solidFill>
                  <a:srgbClr val="C00000"/>
                </a:solidFill>
                <a:latin typeface="EUAlbertina"/>
              </a:rPr>
              <a:t>Standalone Electricity Storage Stations (BESS): </a:t>
            </a:r>
            <a:r>
              <a:rPr lang="en-US" sz="2000" dirty="0">
                <a:solidFill>
                  <a:srgbClr val="000000"/>
                </a:solidFill>
                <a:latin typeface="EUAlbertina"/>
              </a:rPr>
              <a:t>Evaluation according to the criteria of Law 4951/2022 and the License Regulation for Electricity Storage (to be issued). Are awarded Electricity Storage License for </a:t>
            </a:r>
            <a:r>
              <a:rPr lang="en-US" sz="2000" u="sng" dirty="0">
                <a:solidFill>
                  <a:srgbClr val="C00000"/>
                </a:solidFill>
                <a:latin typeface="EUAlbertina"/>
              </a:rPr>
              <a:t>25 years</a:t>
            </a:r>
            <a:r>
              <a:rPr lang="en-US" sz="2000" dirty="0">
                <a:solidFill>
                  <a:srgbClr val="000000"/>
                </a:solidFill>
                <a:latin typeface="EUAlbertina"/>
              </a:rPr>
              <a:t>.</a:t>
            </a:r>
          </a:p>
          <a:p>
            <a:pPr marL="457200" indent="-457200">
              <a:buFont typeface="+mj-lt"/>
              <a:buAutoNum type="arabicPeriod"/>
            </a:pPr>
            <a:r>
              <a:rPr lang="en-US" sz="2000" b="1" dirty="0">
                <a:solidFill>
                  <a:srgbClr val="C00000"/>
                </a:solidFill>
                <a:latin typeface="EUAlbertina"/>
              </a:rPr>
              <a:t>Pumped-Hydro Storage Stations (PHS): </a:t>
            </a:r>
            <a:r>
              <a:rPr lang="en-US" sz="2000" dirty="0">
                <a:solidFill>
                  <a:srgbClr val="000000"/>
                </a:solidFill>
                <a:latin typeface="EUAlbertina"/>
              </a:rPr>
              <a:t>Evaluation according to the criteria of Law 4951/2022 and the License Regulation for Electricity Storage (to be issued). Are awarded Electricity Storage License for </a:t>
            </a:r>
            <a:r>
              <a:rPr lang="en-US" sz="2000" u="sng" dirty="0">
                <a:solidFill>
                  <a:srgbClr val="C00000"/>
                </a:solidFill>
                <a:latin typeface="EUAlbertina"/>
              </a:rPr>
              <a:t>35 years</a:t>
            </a:r>
            <a:r>
              <a:rPr lang="en-US" sz="2000" u="sng" dirty="0">
                <a:solidFill>
                  <a:srgbClr val="000000"/>
                </a:solidFill>
                <a:latin typeface="EUAlbertina"/>
              </a:rPr>
              <a:t>.</a:t>
            </a:r>
          </a:p>
          <a:p>
            <a:pPr marL="457200" indent="-457200">
              <a:buFont typeface="+mj-lt"/>
              <a:buAutoNum type="arabicPeriod"/>
            </a:pPr>
            <a:r>
              <a:rPr lang="en-US" sz="2000" b="1" dirty="0">
                <a:solidFill>
                  <a:srgbClr val="C00000"/>
                </a:solidFill>
                <a:latin typeface="EUAlbertina"/>
              </a:rPr>
              <a:t>Hybrid stations </a:t>
            </a:r>
            <a:r>
              <a:rPr lang="en-US" sz="2000" dirty="0">
                <a:solidFill>
                  <a:schemeClr val="bg2">
                    <a:lumMod val="10000"/>
                  </a:schemeClr>
                </a:solidFill>
                <a:latin typeface="EUAlbertina"/>
              </a:rPr>
              <a:t>(awarded license for </a:t>
            </a:r>
            <a:r>
              <a:rPr lang="en-US" sz="2000" dirty="0">
                <a:solidFill>
                  <a:srgbClr val="C00000"/>
                </a:solidFill>
                <a:latin typeface="EUAlbertina"/>
              </a:rPr>
              <a:t>25 years</a:t>
            </a:r>
            <a:r>
              <a:rPr lang="en-US" sz="2000" dirty="0">
                <a:solidFill>
                  <a:schemeClr val="bg2">
                    <a:lumMod val="10000"/>
                  </a:schemeClr>
                </a:solidFill>
                <a:latin typeface="EUAlbertina"/>
              </a:rPr>
              <a:t>)</a:t>
            </a:r>
          </a:p>
          <a:p>
            <a:pPr marL="914400" lvl="1" indent="-457200">
              <a:buFont typeface="+mj-lt"/>
              <a:buAutoNum type="arabicPeriod"/>
            </a:pPr>
            <a:r>
              <a:rPr lang="en-US" sz="2000" b="1" dirty="0">
                <a:solidFill>
                  <a:srgbClr val="000000"/>
                </a:solidFill>
                <a:latin typeface="EUAlbertina"/>
              </a:rPr>
              <a:t>Electricity Storage (BESS) + RES Stations </a:t>
            </a:r>
            <a:r>
              <a:rPr lang="en-US" sz="2000" b="1" u="sng" dirty="0">
                <a:solidFill>
                  <a:srgbClr val="000000"/>
                </a:solidFill>
                <a:latin typeface="EUAlbertina"/>
              </a:rPr>
              <a:t>without</a:t>
            </a:r>
            <a:r>
              <a:rPr lang="en-US" sz="2000" b="1" dirty="0">
                <a:solidFill>
                  <a:srgbClr val="000000"/>
                </a:solidFill>
                <a:latin typeface="EUAlbertina"/>
              </a:rPr>
              <a:t> ability to charge from the network</a:t>
            </a:r>
            <a:r>
              <a:rPr lang="en-US" sz="2000" dirty="0">
                <a:solidFill>
                  <a:srgbClr val="000000"/>
                </a:solidFill>
                <a:latin typeface="EUAlbertina"/>
              </a:rPr>
              <a:t>: Evaluation according to Law 4685/2020. Are awarded “RES Certificate” for </a:t>
            </a:r>
            <a:r>
              <a:rPr lang="en-US" sz="2000" u="sng" dirty="0">
                <a:solidFill>
                  <a:srgbClr val="000000"/>
                </a:solidFill>
                <a:latin typeface="EUAlbertina"/>
              </a:rPr>
              <a:t>25 years</a:t>
            </a:r>
            <a:r>
              <a:rPr lang="en-US" sz="2000" dirty="0">
                <a:solidFill>
                  <a:srgbClr val="000000"/>
                </a:solidFill>
                <a:latin typeface="EUAlbertina"/>
              </a:rPr>
              <a:t>.</a:t>
            </a:r>
          </a:p>
          <a:p>
            <a:pPr marL="914400" lvl="1" indent="-457200">
              <a:buFont typeface="+mj-lt"/>
              <a:buAutoNum type="arabicPeriod"/>
            </a:pPr>
            <a:r>
              <a:rPr lang="en-US" sz="2000" b="1" dirty="0">
                <a:solidFill>
                  <a:srgbClr val="000000"/>
                </a:solidFill>
                <a:latin typeface="EUAlbertina"/>
              </a:rPr>
              <a:t>Electricity Storage (BESS) + RES Stations </a:t>
            </a:r>
            <a:r>
              <a:rPr lang="en-US" sz="2000" b="1" u="sng" dirty="0">
                <a:solidFill>
                  <a:srgbClr val="000000"/>
                </a:solidFill>
                <a:latin typeface="EUAlbertina"/>
              </a:rPr>
              <a:t>with</a:t>
            </a:r>
            <a:r>
              <a:rPr lang="en-US" sz="2000" b="1" dirty="0">
                <a:solidFill>
                  <a:srgbClr val="000000"/>
                </a:solidFill>
                <a:latin typeface="EUAlbertina"/>
              </a:rPr>
              <a:t> ability to charge from the network</a:t>
            </a:r>
            <a:r>
              <a:rPr lang="en-US" sz="2000" dirty="0">
                <a:solidFill>
                  <a:srgbClr val="000000"/>
                </a:solidFill>
                <a:latin typeface="EUAlbertina"/>
              </a:rPr>
              <a:t>: Evaluation according to Law 4685/2020 as a </a:t>
            </a:r>
            <a:r>
              <a:rPr lang="en-US" sz="2000" b="1" dirty="0">
                <a:solidFill>
                  <a:srgbClr val="000000"/>
                </a:solidFill>
                <a:latin typeface="EUAlbertina"/>
              </a:rPr>
              <a:t>special project</a:t>
            </a:r>
            <a:r>
              <a:rPr lang="en-US" sz="2000" dirty="0">
                <a:solidFill>
                  <a:srgbClr val="000000"/>
                </a:solidFill>
                <a:latin typeface="EUAlbertina"/>
              </a:rPr>
              <a:t>. Are awarded “RES Special Project Certificate” for </a:t>
            </a:r>
            <a:r>
              <a:rPr lang="en-US" sz="2000" u="sng" dirty="0">
                <a:solidFill>
                  <a:srgbClr val="000000"/>
                </a:solidFill>
                <a:latin typeface="EUAlbertina"/>
              </a:rPr>
              <a:t>25 years</a:t>
            </a:r>
            <a:r>
              <a:rPr lang="en-US" sz="2000" dirty="0">
                <a:solidFill>
                  <a:srgbClr val="000000"/>
                </a:solidFill>
                <a:latin typeface="EUAlbertina"/>
              </a:rPr>
              <a:t>.</a:t>
            </a:r>
          </a:p>
          <a:p>
            <a:pPr marL="914400" lvl="1" indent="-457200">
              <a:buFont typeface="+mj-lt"/>
              <a:buAutoNum type="arabicPeriod"/>
            </a:pPr>
            <a:r>
              <a:rPr lang="en-US" sz="2000" b="1" dirty="0">
                <a:solidFill>
                  <a:srgbClr val="000000"/>
                </a:solidFill>
                <a:latin typeface="EUAlbertina"/>
              </a:rPr>
              <a:t>Hybrid Stations (BESS + RES) for the non interconnected islands and Crete: </a:t>
            </a:r>
            <a:r>
              <a:rPr lang="en-US" sz="2000" dirty="0">
                <a:solidFill>
                  <a:srgbClr val="000000"/>
                </a:solidFill>
                <a:latin typeface="EUAlbertina"/>
              </a:rPr>
              <a:t>: Evaluation according to Law 4685/2020 as a </a:t>
            </a:r>
            <a:r>
              <a:rPr lang="en-US" sz="2000" b="1" dirty="0">
                <a:solidFill>
                  <a:srgbClr val="000000"/>
                </a:solidFill>
                <a:latin typeface="EUAlbertina"/>
              </a:rPr>
              <a:t>special project</a:t>
            </a:r>
            <a:r>
              <a:rPr lang="en-US" sz="2000" dirty="0">
                <a:solidFill>
                  <a:srgbClr val="000000"/>
                </a:solidFill>
                <a:latin typeface="EUAlbertina"/>
              </a:rPr>
              <a:t>. Are awarded “RES Special Project Certificate” for </a:t>
            </a:r>
            <a:r>
              <a:rPr lang="en-US" sz="2000" u="sng" dirty="0">
                <a:solidFill>
                  <a:srgbClr val="000000"/>
                </a:solidFill>
                <a:latin typeface="EUAlbertina"/>
              </a:rPr>
              <a:t>25 years</a:t>
            </a:r>
            <a:r>
              <a:rPr lang="en-US" sz="2000" dirty="0">
                <a:solidFill>
                  <a:srgbClr val="000000"/>
                </a:solidFill>
                <a:latin typeface="EUAlbertina"/>
              </a:rPr>
              <a:t>.</a:t>
            </a:r>
            <a:endParaRPr lang="en-US" sz="2000" b="1" dirty="0">
              <a:solidFill>
                <a:srgbClr val="000000"/>
              </a:solidFill>
              <a:latin typeface="EUAlbertina"/>
            </a:endParaRPr>
          </a:p>
          <a:p>
            <a:endParaRPr lang="en-US" dirty="0">
              <a:solidFill>
                <a:srgbClr val="000000"/>
              </a:solidFill>
              <a:latin typeface="EUAlbertina"/>
            </a:endParaRPr>
          </a:p>
          <a:p>
            <a:pPr marL="342900" indent="-342900">
              <a:buFont typeface="Arial" panose="020B0604020202020204" pitchFamily="34" charset="0"/>
              <a:buChar char="•"/>
            </a:pPr>
            <a:endParaRPr lang="el-GR" sz="2000" dirty="0"/>
          </a:p>
        </p:txBody>
      </p:sp>
    </p:spTree>
    <p:extLst>
      <p:ext uri="{BB962C8B-B14F-4D97-AF65-F5344CB8AC3E}">
        <p14:creationId xmlns:p14="http://schemas.microsoft.com/office/powerpoint/2010/main" val="33138377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8">
      <a:dk1>
        <a:srgbClr val="696969"/>
      </a:dk1>
      <a:lt1>
        <a:sysClr val="window" lastClr="FFFFFF"/>
      </a:lt1>
      <a:dk2>
        <a:srgbClr val="90298D"/>
      </a:dk2>
      <a:lt2>
        <a:srgbClr val="D8D9DC"/>
      </a:lt2>
      <a:accent1>
        <a:srgbClr val="90298D"/>
      </a:accent1>
      <a:accent2>
        <a:srgbClr val="9EA1A8"/>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2578</Words>
  <Application>Microsoft Office PowerPoint</Application>
  <PresentationFormat>Widescreen</PresentationFormat>
  <Paragraphs>252</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Comic Sans MS</vt:lpstr>
      <vt:lpstr>Corbel</vt:lpstr>
      <vt:lpstr>EUAlbertina</vt:lpstr>
      <vt:lpstr>Wingdings</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New Licensing Criteria for the Standalone Electricity Storage Stations  </vt:lpstr>
      <vt:lpstr> Licensing Administrative Challenges for RAE   </vt:lpstr>
      <vt:lpstr> Innovative Projects Licensing Challenges for RAE   </vt:lpstr>
      <vt:lpstr>PowerPoint Presentation</vt:lpstr>
      <vt:lpstr> Connection to the System Priority Groups/Subgroups</vt:lpstr>
      <vt:lpstr> Connection to the Network Priority Groups</vt:lpstr>
      <vt:lpstr> RAE Guidelines to System and Network Operators Transparency on Grid Connection Terms – Deadline 30/09/2022  (List of applications for connection terms ought to be published by Operators in their website, using the following template by 30/09/2022. If not published, hearing process will be initiated towards imposition of fines)</vt:lpstr>
      <vt:lpstr>PowerPoint Presentation</vt:lpstr>
      <vt:lpstr> Requirements for Grid and Demand Connection   </vt:lpstr>
      <vt:lpstr>PowerPoint Presentation</vt:lpstr>
      <vt:lpstr> Energy Availability Requirement (EAR) for FCR service  </vt:lpstr>
      <vt:lpstr>PowerPoint Presentation</vt:lpstr>
      <vt:lpstr> Funding Initiative for Grid Connected Electricity Storage   </vt:lpstr>
      <vt:lpstr> Funding Initiative for Pumped Hydro Storage in Amfilochia   </vt:lpstr>
      <vt:lpstr> RAE Decision 12/2021: Characteristics for each technology (CONE) </vt:lpstr>
      <vt:lpstr>RAE Decision 12/2021: De-rating capacity factor for each technology (%)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2022-09-27T20:27:03Z</dcterms:modified>
</cp:coreProperties>
</file>